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59" r:id="rId2"/>
    <p:sldId id="664" r:id="rId3"/>
    <p:sldId id="660" r:id="rId4"/>
    <p:sldId id="661" r:id="rId5"/>
    <p:sldId id="662" r:id="rId6"/>
    <p:sldId id="663" r:id="rId7"/>
    <p:sldId id="599" r:id="rId8"/>
    <p:sldId id="590" r:id="rId9"/>
    <p:sldId id="601" r:id="rId10"/>
    <p:sldId id="592" r:id="rId11"/>
    <p:sldId id="652" r:id="rId12"/>
    <p:sldId id="593" r:id="rId13"/>
    <p:sldId id="625" r:id="rId14"/>
    <p:sldId id="602" r:id="rId15"/>
    <p:sldId id="624" r:id="rId16"/>
    <p:sldId id="627" r:id="rId17"/>
    <p:sldId id="653" r:id="rId18"/>
    <p:sldId id="655" r:id="rId19"/>
    <p:sldId id="656" r:id="rId20"/>
    <p:sldId id="657" r:id="rId21"/>
    <p:sldId id="658" r:id="rId22"/>
    <p:sldId id="659" r:id="rId23"/>
    <p:sldId id="626" r:id="rId24"/>
    <p:sldId id="608" r:id="rId25"/>
    <p:sldId id="614" r:id="rId26"/>
    <p:sldId id="615" r:id="rId27"/>
    <p:sldId id="616" r:id="rId28"/>
    <p:sldId id="617" r:id="rId29"/>
    <p:sldId id="618" r:id="rId30"/>
    <p:sldId id="619" r:id="rId31"/>
    <p:sldId id="621" r:id="rId32"/>
    <p:sldId id="622" r:id="rId33"/>
    <p:sldId id="645" r:id="rId34"/>
    <p:sldId id="631" r:id="rId35"/>
    <p:sldId id="632" r:id="rId36"/>
    <p:sldId id="633" r:id="rId37"/>
    <p:sldId id="634" r:id="rId38"/>
    <p:sldId id="635" r:id="rId39"/>
    <p:sldId id="636" r:id="rId40"/>
    <p:sldId id="637" r:id="rId41"/>
    <p:sldId id="644" r:id="rId42"/>
    <p:sldId id="654" r:id="rId43"/>
    <p:sldId id="651" r:id="rId44"/>
    <p:sldId id="623" r:id="rId45"/>
    <p:sldId id="567" r:id="rId46"/>
    <p:sldId id="646" r:id="rId47"/>
    <p:sldId id="647" r:id="rId48"/>
    <p:sldId id="648" r:id="rId49"/>
    <p:sldId id="650" r:id="rId50"/>
    <p:sldId id="397" r:id="rId5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FF00"/>
    <a:srgbClr val="006600"/>
    <a:srgbClr val="FF9900"/>
    <a:srgbClr val="0000FF"/>
    <a:srgbClr val="CC66FF"/>
    <a:srgbClr val="000099"/>
    <a:srgbClr val="FF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74778" autoAdjust="0"/>
  </p:normalViewPr>
  <p:slideViewPr>
    <p:cSldViewPr>
      <p:cViewPr>
        <p:scale>
          <a:sx n="60" d="100"/>
          <a:sy n="60" d="100"/>
        </p:scale>
        <p:origin x="-144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Radar!$D$6:$K$6</c:f>
              <c:strCache>
                <c:ptCount val="8"/>
                <c:pt idx="0">
                  <c:v>MQF1</c:v>
                </c:pt>
                <c:pt idx="1">
                  <c:v>MQF2</c:v>
                </c:pt>
                <c:pt idx="2">
                  <c:v>MQF3</c:v>
                </c:pt>
                <c:pt idx="3">
                  <c:v>MQF4</c:v>
                </c:pt>
                <c:pt idx="4">
                  <c:v>MQF5</c:v>
                </c:pt>
                <c:pt idx="5">
                  <c:v>MQF6</c:v>
                </c:pt>
                <c:pt idx="6">
                  <c:v>MQF7</c:v>
                </c:pt>
                <c:pt idx="7">
                  <c:v>MQF8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5.135612520865953E-2"/>
                  <c:y val="6.3725477897661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9059543989958461E-2"/>
                  <c:y val="-7.8431357412506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537952141537243E-17"/>
                  <c:y val="-8.3333317250787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Radar!$D$6:$K$6</c:f>
              <c:strCache>
                <c:ptCount val="8"/>
                <c:pt idx="0">
                  <c:v>MQF1</c:v>
                </c:pt>
                <c:pt idx="1">
                  <c:v>MQF2</c:v>
                </c:pt>
                <c:pt idx="2">
                  <c:v>MQF3</c:v>
                </c:pt>
                <c:pt idx="3">
                  <c:v>MQF4</c:v>
                </c:pt>
                <c:pt idx="4">
                  <c:v>MQF5</c:v>
                </c:pt>
                <c:pt idx="5">
                  <c:v>MQF6</c:v>
                </c:pt>
                <c:pt idx="6">
                  <c:v>MQF7</c:v>
                </c:pt>
                <c:pt idx="7">
                  <c:v>MQF8</c:v>
                </c:pt>
              </c:strCache>
            </c:strRef>
          </c:cat>
          <c:val>
            <c:numRef>
              <c:f>Radar!$D$7:$K$7</c:f>
              <c:numCache>
                <c:formatCode>General</c:formatCode>
                <c:ptCount val="8"/>
                <c:pt idx="0" formatCode="0.00">
                  <c:v>3.67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">
                  <c:v>3.33</c:v>
                </c:pt>
                <c:pt idx="5" formatCode="0.00">
                  <c:v>3.33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97088"/>
        <c:axId val="106856448"/>
      </c:radarChart>
      <c:catAx>
        <c:axId val="12949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56448"/>
        <c:crosses val="autoZero"/>
        <c:auto val="1"/>
        <c:lblAlgn val="ctr"/>
        <c:lblOffset val="100"/>
        <c:noMultiLvlLbl val="0"/>
      </c:catAx>
      <c:valAx>
        <c:axId val="10685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2949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F26F7-DC6A-42E2-9D5E-BBD8CBE89BF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C991F-B148-4213-A483-5D212D0525A8}">
      <dgm:prSet phldrT="[Text]"/>
      <dgm:spPr/>
      <dgm:t>
        <a:bodyPr/>
        <a:lstStyle/>
        <a:p>
          <a:r>
            <a:rPr lang="en-MY" b="1" dirty="0" smtClean="0">
              <a:solidFill>
                <a:schemeClr val="tx1"/>
              </a:solidFill>
            </a:rPr>
            <a:t>Coursework</a:t>
          </a:r>
          <a:endParaRPr lang="en-US" b="1" dirty="0">
            <a:solidFill>
              <a:schemeClr val="tx1"/>
            </a:solidFill>
          </a:endParaRPr>
        </a:p>
      </dgm:t>
    </dgm:pt>
    <dgm:pt modelId="{6AA93E65-877E-4F1F-8094-56C9077B57B2}" type="parTrans" cxnId="{F4965DB8-0517-4E86-8783-DB9BA36ED4E0}">
      <dgm:prSet/>
      <dgm:spPr/>
      <dgm:t>
        <a:bodyPr/>
        <a:lstStyle/>
        <a:p>
          <a:endParaRPr lang="en-US"/>
        </a:p>
      </dgm:t>
    </dgm:pt>
    <dgm:pt modelId="{53918D1A-7A68-4B1E-B81D-CD0C22FB8E0F}" type="sibTrans" cxnId="{F4965DB8-0517-4E86-8783-DB9BA36ED4E0}">
      <dgm:prSet/>
      <dgm:spPr/>
      <dgm:t>
        <a:bodyPr/>
        <a:lstStyle/>
        <a:p>
          <a:endParaRPr lang="en-US"/>
        </a:p>
      </dgm:t>
    </dgm:pt>
    <dgm:pt modelId="{7F029A18-B3EF-43ED-AFAC-6D26376C96AF}">
      <dgm:prSet phldrT="[Text]"/>
      <dgm:spPr/>
      <dgm:t>
        <a:bodyPr/>
        <a:lstStyle/>
        <a:p>
          <a:r>
            <a:rPr lang="en-MY" dirty="0" smtClean="0"/>
            <a:t>Assignments - 5%</a:t>
          </a:r>
          <a:endParaRPr lang="en-US" dirty="0"/>
        </a:p>
      </dgm:t>
    </dgm:pt>
    <dgm:pt modelId="{8A1ED1FD-4FA5-47D2-8960-50F411BA3A4A}" type="parTrans" cxnId="{54372A39-6659-4CDD-A164-122B3462BDAD}">
      <dgm:prSet/>
      <dgm:spPr/>
      <dgm:t>
        <a:bodyPr/>
        <a:lstStyle/>
        <a:p>
          <a:endParaRPr lang="en-US"/>
        </a:p>
      </dgm:t>
    </dgm:pt>
    <dgm:pt modelId="{6AA6D129-0DD7-449D-AA42-A6DDA80E25C7}" type="sibTrans" cxnId="{54372A39-6659-4CDD-A164-122B3462BDAD}">
      <dgm:prSet/>
      <dgm:spPr/>
      <dgm:t>
        <a:bodyPr/>
        <a:lstStyle/>
        <a:p>
          <a:endParaRPr lang="en-US"/>
        </a:p>
      </dgm:t>
    </dgm:pt>
    <dgm:pt modelId="{13387AFC-6AF6-467A-8130-EB4A769CFE20}">
      <dgm:prSet phldrT="[Text]"/>
      <dgm:spPr/>
      <dgm:t>
        <a:bodyPr/>
        <a:lstStyle/>
        <a:p>
          <a:r>
            <a:rPr lang="en-MY" b="1" dirty="0" smtClean="0">
              <a:solidFill>
                <a:schemeClr val="tx1"/>
              </a:solidFill>
            </a:rPr>
            <a:t>Exam</a:t>
          </a:r>
          <a:endParaRPr lang="en-US" b="1" dirty="0">
            <a:solidFill>
              <a:schemeClr val="tx1"/>
            </a:solidFill>
          </a:endParaRPr>
        </a:p>
      </dgm:t>
    </dgm:pt>
    <dgm:pt modelId="{06E922F6-664F-4E74-A079-514013DA9BAD}" type="parTrans" cxnId="{0CD72BD0-D08D-473B-8DA5-AE76E4209511}">
      <dgm:prSet/>
      <dgm:spPr/>
      <dgm:t>
        <a:bodyPr/>
        <a:lstStyle/>
        <a:p>
          <a:endParaRPr lang="en-US"/>
        </a:p>
      </dgm:t>
    </dgm:pt>
    <dgm:pt modelId="{93EB8F27-32FB-42CA-9F0C-2EC36EA6F922}" type="sibTrans" cxnId="{0CD72BD0-D08D-473B-8DA5-AE76E4209511}">
      <dgm:prSet/>
      <dgm:spPr/>
      <dgm:t>
        <a:bodyPr/>
        <a:lstStyle/>
        <a:p>
          <a:endParaRPr lang="en-US"/>
        </a:p>
      </dgm:t>
    </dgm:pt>
    <dgm:pt modelId="{73FD2FF7-9D59-483A-B9C5-B7B85E6457D7}">
      <dgm:prSet phldrT="[Text]"/>
      <dgm:spPr/>
      <dgm:t>
        <a:bodyPr/>
        <a:lstStyle/>
        <a:p>
          <a:r>
            <a:rPr lang="en-MY" dirty="0" smtClean="0"/>
            <a:t>Final Examination: 50%</a:t>
          </a:r>
          <a:endParaRPr lang="en-US" dirty="0"/>
        </a:p>
      </dgm:t>
    </dgm:pt>
    <dgm:pt modelId="{6BCA667A-AD8F-4EA8-8CDF-CC4B475FBEEE}" type="parTrans" cxnId="{C1420439-C146-469F-BB47-805CE4D8D3F0}">
      <dgm:prSet/>
      <dgm:spPr/>
      <dgm:t>
        <a:bodyPr/>
        <a:lstStyle/>
        <a:p>
          <a:endParaRPr lang="en-US"/>
        </a:p>
      </dgm:t>
    </dgm:pt>
    <dgm:pt modelId="{5E188027-3B2F-446E-ACF3-2EEFCC044F94}" type="sibTrans" cxnId="{C1420439-C146-469F-BB47-805CE4D8D3F0}">
      <dgm:prSet/>
      <dgm:spPr/>
      <dgm:t>
        <a:bodyPr/>
        <a:lstStyle/>
        <a:p>
          <a:endParaRPr lang="en-US"/>
        </a:p>
      </dgm:t>
    </dgm:pt>
    <dgm:pt modelId="{BCE6A02E-F943-46E3-8648-C63E9700CFB9}">
      <dgm:prSet/>
      <dgm:spPr/>
      <dgm:t>
        <a:bodyPr/>
        <a:lstStyle/>
        <a:p>
          <a:r>
            <a:rPr lang="en-MY" smtClean="0"/>
            <a:t>Mid exam – 15%, </a:t>
          </a:r>
          <a:endParaRPr lang="en-US" dirty="0"/>
        </a:p>
      </dgm:t>
    </dgm:pt>
    <dgm:pt modelId="{883DAC29-CE23-466F-96C5-07E4E2B749EC}" type="parTrans" cxnId="{972DA41E-7C94-4877-ADB8-178D96D141C8}">
      <dgm:prSet/>
      <dgm:spPr/>
      <dgm:t>
        <a:bodyPr/>
        <a:lstStyle/>
        <a:p>
          <a:endParaRPr lang="en-US"/>
        </a:p>
      </dgm:t>
    </dgm:pt>
    <dgm:pt modelId="{E1755590-131B-4828-A46C-5076B091E63E}" type="sibTrans" cxnId="{972DA41E-7C94-4877-ADB8-178D96D141C8}">
      <dgm:prSet/>
      <dgm:spPr/>
      <dgm:t>
        <a:bodyPr/>
        <a:lstStyle/>
        <a:p>
          <a:endParaRPr lang="en-US"/>
        </a:p>
      </dgm:t>
    </dgm:pt>
    <dgm:pt modelId="{0BCA90A5-8E2D-4DBD-BAC0-84183A6D9210}">
      <dgm:prSet/>
      <dgm:spPr/>
      <dgm:t>
        <a:bodyPr/>
        <a:lstStyle/>
        <a:p>
          <a:r>
            <a:rPr lang="en-MY" smtClean="0"/>
            <a:t>Mini Case – 10%</a:t>
          </a:r>
          <a:endParaRPr lang="en-US" dirty="0"/>
        </a:p>
      </dgm:t>
    </dgm:pt>
    <dgm:pt modelId="{3BCA3BB5-CA57-4C64-AAAF-A00816056A85}" type="parTrans" cxnId="{F066E808-6063-4921-B898-CB67C12A00F2}">
      <dgm:prSet/>
      <dgm:spPr/>
      <dgm:t>
        <a:bodyPr/>
        <a:lstStyle/>
        <a:p>
          <a:endParaRPr lang="en-US"/>
        </a:p>
      </dgm:t>
    </dgm:pt>
    <dgm:pt modelId="{8A41CCC7-37A1-4FC4-82FD-A669CA403128}" type="sibTrans" cxnId="{F066E808-6063-4921-B898-CB67C12A00F2}">
      <dgm:prSet/>
      <dgm:spPr/>
      <dgm:t>
        <a:bodyPr/>
        <a:lstStyle/>
        <a:p>
          <a:endParaRPr lang="en-US"/>
        </a:p>
      </dgm:t>
    </dgm:pt>
    <dgm:pt modelId="{9A64030A-036A-4867-96A6-8FC96D2B25FD}">
      <dgm:prSet/>
      <dgm:spPr/>
      <dgm:t>
        <a:bodyPr/>
        <a:lstStyle/>
        <a:p>
          <a:r>
            <a:rPr lang="en-MY" dirty="0" smtClean="0"/>
            <a:t>Comprehensive case -20%</a:t>
          </a:r>
        </a:p>
      </dgm:t>
    </dgm:pt>
    <dgm:pt modelId="{07A3D31D-CB4B-4FD8-B9CD-350D8A95718D}" type="parTrans" cxnId="{0C39929B-EADE-490A-8B9A-DF278B14DC5D}">
      <dgm:prSet/>
      <dgm:spPr/>
      <dgm:t>
        <a:bodyPr/>
        <a:lstStyle/>
        <a:p>
          <a:endParaRPr lang="en-US"/>
        </a:p>
      </dgm:t>
    </dgm:pt>
    <dgm:pt modelId="{619E67D4-2508-44FA-9A36-92BDEBF6EF8E}" type="sibTrans" cxnId="{0C39929B-EADE-490A-8B9A-DF278B14DC5D}">
      <dgm:prSet/>
      <dgm:spPr/>
      <dgm:t>
        <a:bodyPr/>
        <a:lstStyle/>
        <a:p>
          <a:endParaRPr lang="en-US"/>
        </a:p>
      </dgm:t>
    </dgm:pt>
    <dgm:pt modelId="{00A51525-6DD9-463A-ADC6-E5BF9A1377E3}" type="pres">
      <dgm:prSet presAssocID="{6A0F26F7-DC6A-42E2-9D5E-BBD8CBE89BF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86F68E-816D-4AEC-BD87-6EA6C5ACFF19}" type="pres">
      <dgm:prSet presAssocID="{8B5C991F-B148-4213-A483-5D212D0525A8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63A66-FD8F-437F-9434-8A33B7BC1FEA}" type="pres">
      <dgm:prSet presAssocID="{8B5C991F-B148-4213-A483-5D212D0525A8}" presName="childText1" presStyleLbl="solidAlignAcc1" presStyleIdx="0" presStyleCnt="2" custScaleX="116450" custLinFactNeighborX="8923" custLinFactNeighborY="-5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94111-2D46-4FB5-BAE4-EF1045A1E5AA}" type="pres">
      <dgm:prSet presAssocID="{13387AFC-6AF6-467A-8130-EB4A769CFE20}" presName="parentText2" presStyleLbl="node1" presStyleIdx="1" presStyleCnt="2" custScaleX="846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1B00D-DBE3-4B54-B05D-8A699EB9461A}" type="pres">
      <dgm:prSet presAssocID="{13387AFC-6AF6-467A-8130-EB4A769CFE20}" presName="childText2" presStyleLbl="solidAlignAcc1" presStyleIdx="1" presStyleCnt="2" custScaleX="82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7FCEAC-A480-4B9C-8021-64D57BD04F75}" type="presOf" srcId="{7F029A18-B3EF-43ED-AFAC-6D26376C96AF}" destId="{6BD63A66-FD8F-437F-9434-8A33B7BC1FEA}" srcOrd="0" destOrd="0" presId="urn:microsoft.com/office/officeart/2009/3/layout/IncreasingArrowsProcess"/>
    <dgm:cxn modelId="{9868862F-1AB6-4BCE-AEB7-605A3AAC1176}" type="presOf" srcId="{6A0F26F7-DC6A-42E2-9D5E-BBD8CBE89BF6}" destId="{00A51525-6DD9-463A-ADC6-E5BF9A1377E3}" srcOrd="0" destOrd="0" presId="urn:microsoft.com/office/officeart/2009/3/layout/IncreasingArrowsProcess"/>
    <dgm:cxn modelId="{2E083EEA-5374-454F-9016-E95B3628A94E}" type="presOf" srcId="{8B5C991F-B148-4213-A483-5D212D0525A8}" destId="{2286F68E-816D-4AEC-BD87-6EA6C5ACFF19}" srcOrd="0" destOrd="0" presId="urn:microsoft.com/office/officeart/2009/3/layout/IncreasingArrowsProcess"/>
    <dgm:cxn modelId="{1B86ABBA-5A5D-4722-B6E5-F613749EA2EF}" type="presOf" srcId="{BCE6A02E-F943-46E3-8648-C63E9700CFB9}" destId="{6BD63A66-FD8F-437F-9434-8A33B7BC1FEA}" srcOrd="0" destOrd="1" presId="urn:microsoft.com/office/officeart/2009/3/layout/IncreasingArrowsProcess"/>
    <dgm:cxn modelId="{54372A39-6659-4CDD-A164-122B3462BDAD}" srcId="{8B5C991F-B148-4213-A483-5D212D0525A8}" destId="{7F029A18-B3EF-43ED-AFAC-6D26376C96AF}" srcOrd="0" destOrd="0" parTransId="{8A1ED1FD-4FA5-47D2-8960-50F411BA3A4A}" sibTransId="{6AA6D129-0DD7-449D-AA42-A6DDA80E25C7}"/>
    <dgm:cxn modelId="{C1420439-C146-469F-BB47-805CE4D8D3F0}" srcId="{13387AFC-6AF6-467A-8130-EB4A769CFE20}" destId="{73FD2FF7-9D59-483A-B9C5-B7B85E6457D7}" srcOrd="0" destOrd="0" parTransId="{6BCA667A-AD8F-4EA8-8CDF-CC4B475FBEEE}" sibTransId="{5E188027-3B2F-446E-ACF3-2EEFCC044F94}"/>
    <dgm:cxn modelId="{CFA9A2C5-9F59-46BC-B4E2-2EDE42AEFB21}" type="presOf" srcId="{9A64030A-036A-4867-96A6-8FC96D2B25FD}" destId="{6BD63A66-FD8F-437F-9434-8A33B7BC1FEA}" srcOrd="0" destOrd="3" presId="urn:microsoft.com/office/officeart/2009/3/layout/IncreasingArrowsProcess"/>
    <dgm:cxn modelId="{51629BE1-A1D8-4CC1-8D6C-091C6FFD4622}" type="presOf" srcId="{13387AFC-6AF6-467A-8130-EB4A769CFE20}" destId="{61D94111-2D46-4FB5-BAE4-EF1045A1E5AA}" srcOrd="0" destOrd="0" presId="urn:microsoft.com/office/officeart/2009/3/layout/IncreasingArrowsProcess"/>
    <dgm:cxn modelId="{0CD72BD0-D08D-473B-8DA5-AE76E4209511}" srcId="{6A0F26F7-DC6A-42E2-9D5E-BBD8CBE89BF6}" destId="{13387AFC-6AF6-467A-8130-EB4A769CFE20}" srcOrd="1" destOrd="0" parTransId="{06E922F6-664F-4E74-A079-514013DA9BAD}" sibTransId="{93EB8F27-32FB-42CA-9F0C-2EC36EA6F922}"/>
    <dgm:cxn modelId="{5675E6EA-2856-4036-A8BB-6DCC2F550484}" type="presOf" srcId="{0BCA90A5-8E2D-4DBD-BAC0-84183A6D9210}" destId="{6BD63A66-FD8F-437F-9434-8A33B7BC1FEA}" srcOrd="0" destOrd="2" presId="urn:microsoft.com/office/officeart/2009/3/layout/IncreasingArrowsProcess"/>
    <dgm:cxn modelId="{0C39929B-EADE-490A-8B9A-DF278B14DC5D}" srcId="{8B5C991F-B148-4213-A483-5D212D0525A8}" destId="{9A64030A-036A-4867-96A6-8FC96D2B25FD}" srcOrd="3" destOrd="0" parTransId="{07A3D31D-CB4B-4FD8-B9CD-350D8A95718D}" sibTransId="{619E67D4-2508-44FA-9A36-92BDEBF6EF8E}"/>
    <dgm:cxn modelId="{972DA41E-7C94-4877-ADB8-178D96D141C8}" srcId="{8B5C991F-B148-4213-A483-5D212D0525A8}" destId="{BCE6A02E-F943-46E3-8648-C63E9700CFB9}" srcOrd="1" destOrd="0" parTransId="{883DAC29-CE23-466F-96C5-07E4E2B749EC}" sibTransId="{E1755590-131B-4828-A46C-5076B091E63E}"/>
    <dgm:cxn modelId="{F066E808-6063-4921-B898-CB67C12A00F2}" srcId="{8B5C991F-B148-4213-A483-5D212D0525A8}" destId="{0BCA90A5-8E2D-4DBD-BAC0-84183A6D9210}" srcOrd="2" destOrd="0" parTransId="{3BCA3BB5-CA57-4C64-AAAF-A00816056A85}" sibTransId="{8A41CCC7-37A1-4FC4-82FD-A669CA403128}"/>
    <dgm:cxn modelId="{F4965DB8-0517-4E86-8783-DB9BA36ED4E0}" srcId="{6A0F26F7-DC6A-42E2-9D5E-BBD8CBE89BF6}" destId="{8B5C991F-B148-4213-A483-5D212D0525A8}" srcOrd="0" destOrd="0" parTransId="{6AA93E65-877E-4F1F-8094-56C9077B57B2}" sibTransId="{53918D1A-7A68-4B1E-B81D-CD0C22FB8E0F}"/>
    <dgm:cxn modelId="{94F38F92-F037-4FA6-A8D2-85F0BD1C6B83}" type="presOf" srcId="{73FD2FF7-9D59-483A-B9C5-B7B85E6457D7}" destId="{F581B00D-DBE3-4B54-B05D-8A699EB9461A}" srcOrd="0" destOrd="0" presId="urn:microsoft.com/office/officeart/2009/3/layout/IncreasingArrowsProcess"/>
    <dgm:cxn modelId="{F225F5BC-9BAD-48E1-BC83-40E9BB584BCF}" type="presParOf" srcId="{00A51525-6DD9-463A-ADC6-E5BF9A1377E3}" destId="{2286F68E-816D-4AEC-BD87-6EA6C5ACFF19}" srcOrd="0" destOrd="0" presId="urn:microsoft.com/office/officeart/2009/3/layout/IncreasingArrowsProcess"/>
    <dgm:cxn modelId="{17A36861-4B77-40CE-BCF7-BCDD35D32F4F}" type="presParOf" srcId="{00A51525-6DD9-463A-ADC6-E5BF9A1377E3}" destId="{6BD63A66-FD8F-437F-9434-8A33B7BC1FEA}" srcOrd="1" destOrd="0" presId="urn:microsoft.com/office/officeart/2009/3/layout/IncreasingArrowsProcess"/>
    <dgm:cxn modelId="{C2AA457B-A7C1-42FE-B22E-210A94FE746B}" type="presParOf" srcId="{00A51525-6DD9-463A-ADC6-E5BF9A1377E3}" destId="{61D94111-2D46-4FB5-BAE4-EF1045A1E5AA}" srcOrd="2" destOrd="0" presId="urn:microsoft.com/office/officeart/2009/3/layout/IncreasingArrowsProcess"/>
    <dgm:cxn modelId="{35363F70-23E0-4ADB-BE6E-26BBF82B8BCF}" type="presParOf" srcId="{00A51525-6DD9-463A-ADC6-E5BF9A1377E3}" destId="{F581B00D-DBE3-4B54-B05D-8A699EB9461A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49C1E-FA4C-42C2-BB47-70F38B1155CF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7590E7-11FA-4A10-96A1-2D761DABEABE}">
      <dgm:prSet phldrT="[Text]"/>
      <dgm:spPr/>
      <dgm:t>
        <a:bodyPr/>
        <a:lstStyle/>
        <a:p>
          <a:r>
            <a:rPr lang="en-US" dirty="0" smtClean="0"/>
            <a:t>Strengthen the Syllabus (</a:t>
          </a:r>
          <a:r>
            <a:rPr lang="en-US" dirty="0" err="1" smtClean="0"/>
            <a:t>Coppa</a:t>
          </a:r>
          <a:r>
            <a:rPr lang="en-US" dirty="0" smtClean="0"/>
            <a:t>/MQA) </a:t>
          </a:r>
          <a:endParaRPr lang="en-US" dirty="0"/>
        </a:p>
      </dgm:t>
    </dgm:pt>
    <dgm:pt modelId="{C5EB74AF-D652-45FC-B1C6-4AD501CBA080}" type="parTrans" cxnId="{5ECDAAFF-99F3-4DAB-8A4A-D4531F5F9571}">
      <dgm:prSet/>
      <dgm:spPr/>
      <dgm:t>
        <a:bodyPr/>
        <a:lstStyle/>
        <a:p>
          <a:endParaRPr lang="en-US"/>
        </a:p>
      </dgm:t>
    </dgm:pt>
    <dgm:pt modelId="{F5ECA769-7E39-4D8D-81AC-177667290CFC}" type="sibTrans" cxnId="{5ECDAAFF-99F3-4DAB-8A4A-D4531F5F9571}">
      <dgm:prSet/>
      <dgm:spPr/>
      <dgm:t>
        <a:bodyPr/>
        <a:lstStyle/>
        <a:p>
          <a:endParaRPr lang="en-US"/>
        </a:p>
      </dgm:t>
    </dgm:pt>
    <dgm:pt modelId="{0504A90B-F556-42C8-A8B0-CACBEF24ED19}">
      <dgm:prSet phldrT="[Text]"/>
      <dgm:spPr/>
      <dgm:t>
        <a:bodyPr/>
        <a:lstStyle/>
        <a:p>
          <a:r>
            <a:rPr lang="en-US" dirty="0" smtClean="0"/>
            <a:t>Upload to Repository</a:t>
          </a:r>
          <a:endParaRPr lang="en-US" dirty="0"/>
        </a:p>
      </dgm:t>
    </dgm:pt>
    <dgm:pt modelId="{5E0E32D0-D2F5-4365-8E9D-C833F20DB887}" type="parTrans" cxnId="{B2928026-38BF-405A-BE85-ADC373A46D74}">
      <dgm:prSet/>
      <dgm:spPr/>
      <dgm:t>
        <a:bodyPr/>
        <a:lstStyle/>
        <a:p>
          <a:endParaRPr lang="en-US"/>
        </a:p>
      </dgm:t>
    </dgm:pt>
    <dgm:pt modelId="{32D5FAAD-378E-4854-805B-75ABE91AD31D}" type="sibTrans" cxnId="{B2928026-38BF-405A-BE85-ADC373A46D74}">
      <dgm:prSet/>
      <dgm:spPr/>
      <dgm:t>
        <a:bodyPr/>
        <a:lstStyle/>
        <a:p>
          <a:endParaRPr lang="en-US"/>
        </a:p>
      </dgm:t>
    </dgm:pt>
    <dgm:pt modelId="{A7A83A1B-51A2-4F1A-A828-1DCBD4E739E3}">
      <dgm:prSet phldrT="[Text]"/>
      <dgm:spPr/>
      <dgm:t>
        <a:bodyPr/>
        <a:lstStyle/>
        <a:p>
          <a:r>
            <a:rPr lang="en-US" dirty="0" smtClean="0"/>
            <a:t>OBE Implementation (3 Phases)</a:t>
          </a:r>
          <a:endParaRPr lang="en-US" dirty="0"/>
        </a:p>
      </dgm:t>
    </dgm:pt>
    <dgm:pt modelId="{CC2A011A-50FF-4201-B271-326ED8DB18A3}" type="parTrans" cxnId="{ACBD9BF8-7C94-4084-86ED-13E743CAC6B6}">
      <dgm:prSet/>
      <dgm:spPr/>
      <dgm:t>
        <a:bodyPr/>
        <a:lstStyle/>
        <a:p>
          <a:endParaRPr lang="en-US"/>
        </a:p>
      </dgm:t>
    </dgm:pt>
    <dgm:pt modelId="{DBA3F343-7CA9-4001-9EB2-EB79792446BE}" type="sibTrans" cxnId="{ACBD9BF8-7C94-4084-86ED-13E743CAC6B6}">
      <dgm:prSet/>
      <dgm:spPr/>
      <dgm:t>
        <a:bodyPr/>
        <a:lstStyle/>
        <a:p>
          <a:endParaRPr lang="en-US"/>
        </a:p>
      </dgm:t>
    </dgm:pt>
    <dgm:pt modelId="{7C4B0270-81C8-4EC3-8540-88B7497534E9}">
      <dgm:prSet phldrT="[Text]"/>
      <dgm:spPr/>
      <dgm:t>
        <a:bodyPr/>
        <a:lstStyle/>
        <a:p>
          <a:r>
            <a:rPr lang="en-US" dirty="0" smtClean="0"/>
            <a:t>Syllabus Standardization</a:t>
          </a:r>
          <a:endParaRPr lang="en-US" dirty="0"/>
        </a:p>
      </dgm:t>
    </dgm:pt>
    <dgm:pt modelId="{84108A50-9C56-4184-BA87-21E9DC2D38FA}" type="parTrans" cxnId="{0DD17BFE-D001-4812-B274-B880CD97C0F3}">
      <dgm:prSet/>
      <dgm:spPr/>
      <dgm:t>
        <a:bodyPr/>
        <a:lstStyle/>
        <a:p>
          <a:endParaRPr lang="en-US"/>
        </a:p>
      </dgm:t>
    </dgm:pt>
    <dgm:pt modelId="{EFE90017-825E-4F60-9F38-6EBAF8C7A358}" type="sibTrans" cxnId="{0DD17BFE-D001-4812-B274-B880CD97C0F3}">
      <dgm:prSet/>
      <dgm:spPr/>
      <dgm:t>
        <a:bodyPr/>
        <a:lstStyle/>
        <a:p>
          <a:endParaRPr lang="en-US"/>
        </a:p>
      </dgm:t>
    </dgm:pt>
    <dgm:pt modelId="{BA225ABC-F397-4E9B-9527-B37CC17720FB}">
      <dgm:prSet phldrT="[Text]"/>
      <dgm:spPr/>
      <dgm:t>
        <a:bodyPr/>
        <a:lstStyle/>
        <a:p>
          <a:r>
            <a:rPr lang="en-US" dirty="0" err="1" smtClean="0"/>
            <a:t>iCGPA</a:t>
          </a:r>
          <a:endParaRPr lang="en-US" dirty="0"/>
        </a:p>
      </dgm:t>
    </dgm:pt>
    <dgm:pt modelId="{4FBC2178-F8D4-4AB5-9BE8-710D2D28A315}" type="parTrans" cxnId="{5BE9C2BF-C4AB-49DF-9382-4BF266CFC695}">
      <dgm:prSet/>
      <dgm:spPr/>
      <dgm:t>
        <a:bodyPr/>
        <a:lstStyle/>
        <a:p>
          <a:endParaRPr lang="en-US"/>
        </a:p>
      </dgm:t>
    </dgm:pt>
    <dgm:pt modelId="{E9E1C522-CA14-4CA3-B5C7-406F931EBC74}" type="sibTrans" cxnId="{5BE9C2BF-C4AB-49DF-9382-4BF266CFC695}">
      <dgm:prSet/>
      <dgm:spPr/>
      <dgm:t>
        <a:bodyPr/>
        <a:lstStyle/>
        <a:p>
          <a:endParaRPr lang="en-US"/>
        </a:p>
      </dgm:t>
    </dgm:pt>
    <dgm:pt modelId="{CD2FD774-B6E5-4214-B1A1-AF0CEB89AB3C}" type="pres">
      <dgm:prSet presAssocID="{7F049C1E-FA4C-42C2-BB47-70F38B1155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1C79B8-7EB2-45F6-9EFB-AC02677DA071}" type="pres">
      <dgm:prSet presAssocID="{BA225ABC-F397-4E9B-9527-B37CC17720FB}" presName="boxAndChildren" presStyleCnt="0"/>
      <dgm:spPr/>
      <dgm:t>
        <a:bodyPr/>
        <a:lstStyle/>
        <a:p>
          <a:endParaRPr lang="en-US"/>
        </a:p>
      </dgm:t>
    </dgm:pt>
    <dgm:pt modelId="{490176C8-AAB9-439E-AB3B-6B261D19C3B9}" type="pres">
      <dgm:prSet presAssocID="{BA225ABC-F397-4E9B-9527-B37CC17720FB}" presName="parentTextBox" presStyleLbl="node1" presStyleIdx="0" presStyleCnt="5"/>
      <dgm:spPr/>
      <dgm:t>
        <a:bodyPr/>
        <a:lstStyle/>
        <a:p>
          <a:endParaRPr lang="en-US"/>
        </a:p>
      </dgm:t>
    </dgm:pt>
    <dgm:pt modelId="{3DDC2F63-0D27-4C87-9C0F-24A1EFE51105}" type="pres">
      <dgm:prSet presAssocID="{DBA3F343-7CA9-4001-9EB2-EB79792446BE}" presName="sp" presStyleCnt="0"/>
      <dgm:spPr/>
      <dgm:t>
        <a:bodyPr/>
        <a:lstStyle/>
        <a:p>
          <a:endParaRPr lang="en-US"/>
        </a:p>
      </dgm:t>
    </dgm:pt>
    <dgm:pt modelId="{42B83F0D-2139-4818-9293-BA390977B670}" type="pres">
      <dgm:prSet presAssocID="{A7A83A1B-51A2-4F1A-A828-1DCBD4E739E3}" presName="arrowAndChildren" presStyleCnt="0"/>
      <dgm:spPr/>
      <dgm:t>
        <a:bodyPr/>
        <a:lstStyle/>
        <a:p>
          <a:endParaRPr lang="en-US"/>
        </a:p>
      </dgm:t>
    </dgm:pt>
    <dgm:pt modelId="{B9D5DBF8-B79E-4006-949F-D1836F347048}" type="pres">
      <dgm:prSet presAssocID="{A7A83A1B-51A2-4F1A-A828-1DCBD4E739E3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F169A2E9-988F-4869-945F-0F29923DB6A3}" type="pres">
      <dgm:prSet presAssocID="{32D5FAAD-378E-4854-805B-75ABE91AD31D}" presName="sp" presStyleCnt="0"/>
      <dgm:spPr/>
      <dgm:t>
        <a:bodyPr/>
        <a:lstStyle/>
        <a:p>
          <a:endParaRPr lang="en-US"/>
        </a:p>
      </dgm:t>
    </dgm:pt>
    <dgm:pt modelId="{8F161683-C794-4902-B188-FA70A315D37E}" type="pres">
      <dgm:prSet presAssocID="{0504A90B-F556-42C8-A8B0-CACBEF24ED19}" presName="arrowAndChildren" presStyleCnt="0"/>
      <dgm:spPr/>
      <dgm:t>
        <a:bodyPr/>
        <a:lstStyle/>
        <a:p>
          <a:endParaRPr lang="en-US"/>
        </a:p>
      </dgm:t>
    </dgm:pt>
    <dgm:pt modelId="{294CC057-8618-4F02-BD2B-A2ACEAE00E79}" type="pres">
      <dgm:prSet presAssocID="{0504A90B-F556-42C8-A8B0-CACBEF24ED19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40B347E1-D05D-432A-974F-12052D3BEF63}" type="pres">
      <dgm:prSet presAssocID="{F5ECA769-7E39-4D8D-81AC-177667290CFC}" presName="sp" presStyleCnt="0"/>
      <dgm:spPr/>
      <dgm:t>
        <a:bodyPr/>
        <a:lstStyle/>
        <a:p>
          <a:endParaRPr lang="en-US"/>
        </a:p>
      </dgm:t>
    </dgm:pt>
    <dgm:pt modelId="{DFAE067A-B90B-48A2-AEF0-4C4610EEA45C}" type="pres">
      <dgm:prSet presAssocID="{247590E7-11FA-4A10-96A1-2D761DABEABE}" presName="arrowAndChildren" presStyleCnt="0"/>
      <dgm:spPr/>
      <dgm:t>
        <a:bodyPr/>
        <a:lstStyle/>
        <a:p>
          <a:endParaRPr lang="en-US"/>
        </a:p>
      </dgm:t>
    </dgm:pt>
    <dgm:pt modelId="{B17AA2D0-52CF-45D1-B870-BC4B8E6CB20A}" type="pres">
      <dgm:prSet presAssocID="{247590E7-11FA-4A10-96A1-2D761DABEABE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F3CD2767-4003-47F4-8D90-093A6C42F17C}" type="pres">
      <dgm:prSet presAssocID="{EFE90017-825E-4F60-9F38-6EBAF8C7A358}" presName="sp" presStyleCnt="0"/>
      <dgm:spPr/>
      <dgm:t>
        <a:bodyPr/>
        <a:lstStyle/>
        <a:p>
          <a:endParaRPr lang="en-US"/>
        </a:p>
      </dgm:t>
    </dgm:pt>
    <dgm:pt modelId="{430B43E8-D258-4610-AC18-5248E86B960B}" type="pres">
      <dgm:prSet presAssocID="{7C4B0270-81C8-4EC3-8540-88B7497534E9}" presName="arrowAndChildren" presStyleCnt="0"/>
      <dgm:spPr/>
      <dgm:t>
        <a:bodyPr/>
        <a:lstStyle/>
        <a:p>
          <a:endParaRPr lang="en-US"/>
        </a:p>
      </dgm:t>
    </dgm:pt>
    <dgm:pt modelId="{348C6E7C-8451-4FAD-8085-A9A63C4ACFAF}" type="pres">
      <dgm:prSet presAssocID="{7C4B0270-81C8-4EC3-8540-88B7497534E9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BE9C2BF-C4AB-49DF-9382-4BF266CFC695}" srcId="{7F049C1E-FA4C-42C2-BB47-70F38B1155CF}" destId="{BA225ABC-F397-4E9B-9527-B37CC17720FB}" srcOrd="4" destOrd="0" parTransId="{4FBC2178-F8D4-4AB5-9BE8-710D2D28A315}" sibTransId="{E9E1C522-CA14-4CA3-B5C7-406F931EBC74}"/>
    <dgm:cxn modelId="{296F53F3-F33F-4DE1-B54A-2D2BEAED225E}" type="presOf" srcId="{7C4B0270-81C8-4EC3-8540-88B7497534E9}" destId="{348C6E7C-8451-4FAD-8085-A9A63C4ACFAF}" srcOrd="0" destOrd="0" presId="urn:microsoft.com/office/officeart/2005/8/layout/process4"/>
    <dgm:cxn modelId="{5ECDAAFF-99F3-4DAB-8A4A-D4531F5F9571}" srcId="{7F049C1E-FA4C-42C2-BB47-70F38B1155CF}" destId="{247590E7-11FA-4A10-96A1-2D761DABEABE}" srcOrd="1" destOrd="0" parTransId="{C5EB74AF-D652-45FC-B1C6-4AD501CBA080}" sibTransId="{F5ECA769-7E39-4D8D-81AC-177667290CFC}"/>
    <dgm:cxn modelId="{ACBD9BF8-7C94-4084-86ED-13E743CAC6B6}" srcId="{7F049C1E-FA4C-42C2-BB47-70F38B1155CF}" destId="{A7A83A1B-51A2-4F1A-A828-1DCBD4E739E3}" srcOrd="3" destOrd="0" parTransId="{CC2A011A-50FF-4201-B271-326ED8DB18A3}" sibTransId="{DBA3F343-7CA9-4001-9EB2-EB79792446BE}"/>
    <dgm:cxn modelId="{762F38A6-AFFC-40C3-ABC2-5FD62FA07DC5}" type="presOf" srcId="{0504A90B-F556-42C8-A8B0-CACBEF24ED19}" destId="{294CC057-8618-4F02-BD2B-A2ACEAE00E79}" srcOrd="0" destOrd="0" presId="urn:microsoft.com/office/officeart/2005/8/layout/process4"/>
    <dgm:cxn modelId="{0DD17BFE-D001-4812-B274-B880CD97C0F3}" srcId="{7F049C1E-FA4C-42C2-BB47-70F38B1155CF}" destId="{7C4B0270-81C8-4EC3-8540-88B7497534E9}" srcOrd="0" destOrd="0" parTransId="{84108A50-9C56-4184-BA87-21E9DC2D38FA}" sibTransId="{EFE90017-825E-4F60-9F38-6EBAF8C7A358}"/>
    <dgm:cxn modelId="{C1F20436-E667-42E4-907A-4067CD5FD918}" type="presOf" srcId="{7F049C1E-FA4C-42C2-BB47-70F38B1155CF}" destId="{CD2FD774-B6E5-4214-B1A1-AF0CEB89AB3C}" srcOrd="0" destOrd="0" presId="urn:microsoft.com/office/officeart/2005/8/layout/process4"/>
    <dgm:cxn modelId="{3EB3CE95-8990-467A-85B3-5CB45284A059}" type="presOf" srcId="{247590E7-11FA-4A10-96A1-2D761DABEABE}" destId="{B17AA2D0-52CF-45D1-B870-BC4B8E6CB20A}" srcOrd="0" destOrd="0" presId="urn:microsoft.com/office/officeart/2005/8/layout/process4"/>
    <dgm:cxn modelId="{EEBC1551-5FAD-4A19-93E5-2696924C7A4C}" type="presOf" srcId="{A7A83A1B-51A2-4F1A-A828-1DCBD4E739E3}" destId="{B9D5DBF8-B79E-4006-949F-D1836F347048}" srcOrd="0" destOrd="0" presId="urn:microsoft.com/office/officeart/2005/8/layout/process4"/>
    <dgm:cxn modelId="{B2928026-38BF-405A-BE85-ADC373A46D74}" srcId="{7F049C1E-FA4C-42C2-BB47-70F38B1155CF}" destId="{0504A90B-F556-42C8-A8B0-CACBEF24ED19}" srcOrd="2" destOrd="0" parTransId="{5E0E32D0-D2F5-4365-8E9D-C833F20DB887}" sibTransId="{32D5FAAD-378E-4854-805B-75ABE91AD31D}"/>
    <dgm:cxn modelId="{4ECB492C-8EDA-4756-A26E-DB4BAED0E76A}" type="presOf" srcId="{BA225ABC-F397-4E9B-9527-B37CC17720FB}" destId="{490176C8-AAB9-439E-AB3B-6B261D19C3B9}" srcOrd="0" destOrd="0" presId="urn:microsoft.com/office/officeart/2005/8/layout/process4"/>
    <dgm:cxn modelId="{CE759DAF-7352-4089-9DC6-3170C9F8D48C}" type="presParOf" srcId="{CD2FD774-B6E5-4214-B1A1-AF0CEB89AB3C}" destId="{FC1C79B8-7EB2-45F6-9EFB-AC02677DA071}" srcOrd="0" destOrd="0" presId="urn:microsoft.com/office/officeart/2005/8/layout/process4"/>
    <dgm:cxn modelId="{A5A94014-29A9-4E39-9C2D-1E106D5496B7}" type="presParOf" srcId="{FC1C79B8-7EB2-45F6-9EFB-AC02677DA071}" destId="{490176C8-AAB9-439E-AB3B-6B261D19C3B9}" srcOrd="0" destOrd="0" presId="urn:microsoft.com/office/officeart/2005/8/layout/process4"/>
    <dgm:cxn modelId="{7C7E2628-2C3C-4EAC-B2BA-2C41E98DB554}" type="presParOf" srcId="{CD2FD774-B6E5-4214-B1A1-AF0CEB89AB3C}" destId="{3DDC2F63-0D27-4C87-9C0F-24A1EFE51105}" srcOrd="1" destOrd="0" presId="urn:microsoft.com/office/officeart/2005/8/layout/process4"/>
    <dgm:cxn modelId="{39542526-04C4-4E97-A91E-F3802344811E}" type="presParOf" srcId="{CD2FD774-B6E5-4214-B1A1-AF0CEB89AB3C}" destId="{42B83F0D-2139-4818-9293-BA390977B670}" srcOrd="2" destOrd="0" presId="urn:microsoft.com/office/officeart/2005/8/layout/process4"/>
    <dgm:cxn modelId="{0C66BDFB-6F37-4CEC-8B7B-D6E52E4E060D}" type="presParOf" srcId="{42B83F0D-2139-4818-9293-BA390977B670}" destId="{B9D5DBF8-B79E-4006-949F-D1836F347048}" srcOrd="0" destOrd="0" presId="urn:microsoft.com/office/officeart/2005/8/layout/process4"/>
    <dgm:cxn modelId="{F87330B5-4942-40D2-BBDD-AD9E0E56872A}" type="presParOf" srcId="{CD2FD774-B6E5-4214-B1A1-AF0CEB89AB3C}" destId="{F169A2E9-988F-4869-945F-0F29923DB6A3}" srcOrd="3" destOrd="0" presId="urn:microsoft.com/office/officeart/2005/8/layout/process4"/>
    <dgm:cxn modelId="{E749D50D-86EE-44FC-A01D-E1BBBB605720}" type="presParOf" srcId="{CD2FD774-B6E5-4214-B1A1-AF0CEB89AB3C}" destId="{8F161683-C794-4902-B188-FA70A315D37E}" srcOrd="4" destOrd="0" presId="urn:microsoft.com/office/officeart/2005/8/layout/process4"/>
    <dgm:cxn modelId="{BC8C95F0-B775-417C-9A13-417875D97557}" type="presParOf" srcId="{8F161683-C794-4902-B188-FA70A315D37E}" destId="{294CC057-8618-4F02-BD2B-A2ACEAE00E79}" srcOrd="0" destOrd="0" presId="urn:microsoft.com/office/officeart/2005/8/layout/process4"/>
    <dgm:cxn modelId="{C624D3BB-43D2-4FDA-A62F-C5B3B21B47AA}" type="presParOf" srcId="{CD2FD774-B6E5-4214-B1A1-AF0CEB89AB3C}" destId="{40B347E1-D05D-432A-974F-12052D3BEF63}" srcOrd="5" destOrd="0" presId="urn:microsoft.com/office/officeart/2005/8/layout/process4"/>
    <dgm:cxn modelId="{FED1B068-34DE-4948-8359-B0D4AE04AAD1}" type="presParOf" srcId="{CD2FD774-B6E5-4214-B1A1-AF0CEB89AB3C}" destId="{DFAE067A-B90B-48A2-AEF0-4C4610EEA45C}" srcOrd="6" destOrd="0" presId="urn:microsoft.com/office/officeart/2005/8/layout/process4"/>
    <dgm:cxn modelId="{96AE240B-B9CE-4E64-A252-1C06177B8241}" type="presParOf" srcId="{DFAE067A-B90B-48A2-AEF0-4C4610EEA45C}" destId="{B17AA2D0-52CF-45D1-B870-BC4B8E6CB20A}" srcOrd="0" destOrd="0" presId="urn:microsoft.com/office/officeart/2005/8/layout/process4"/>
    <dgm:cxn modelId="{7B1D49E5-35C0-4360-B0F7-3479E83D4928}" type="presParOf" srcId="{CD2FD774-B6E5-4214-B1A1-AF0CEB89AB3C}" destId="{F3CD2767-4003-47F4-8D90-093A6C42F17C}" srcOrd="7" destOrd="0" presId="urn:microsoft.com/office/officeart/2005/8/layout/process4"/>
    <dgm:cxn modelId="{1EA47F64-3BFD-40F1-AFC2-46FB0B765CFA}" type="presParOf" srcId="{CD2FD774-B6E5-4214-B1A1-AF0CEB89AB3C}" destId="{430B43E8-D258-4610-AC18-5248E86B960B}" srcOrd="8" destOrd="0" presId="urn:microsoft.com/office/officeart/2005/8/layout/process4"/>
    <dgm:cxn modelId="{362F3CA9-1184-419D-8863-1204F19705E1}" type="presParOf" srcId="{430B43E8-D258-4610-AC18-5248E86B960B}" destId="{348C6E7C-8451-4FAD-8085-A9A63C4ACFA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6F68E-816D-4AEC-BD87-6EA6C5ACFF19}">
      <dsp:nvSpPr>
        <dsp:cNvPr id="0" name=""/>
        <dsp:cNvSpPr/>
      </dsp:nvSpPr>
      <dsp:spPr>
        <a:xfrm>
          <a:off x="130300" y="720041"/>
          <a:ext cx="6858000" cy="9988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85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b="1" kern="1200" dirty="0" smtClean="0">
              <a:solidFill>
                <a:schemeClr val="tx1"/>
              </a:solidFill>
            </a:rPr>
            <a:t>Coursework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0300" y="969758"/>
        <a:ext cx="6608283" cy="499433"/>
      </dsp:txXfrm>
    </dsp:sp>
    <dsp:sp modelId="{6BD63A66-FD8F-437F-9434-8A33B7BC1FEA}">
      <dsp:nvSpPr>
        <dsp:cNvPr id="0" name=""/>
        <dsp:cNvSpPr/>
      </dsp:nvSpPr>
      <dsp:spPr>
        <a:xfrm>
          <a:off x="152415" y="1371591"/>
          <a:ext cx="3689597" cy="2229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Assignments - 5%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smtClean="0"/>
            <a:t>Mid exam – 15%, 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smtClean="0"/>
            <a:t>Mini Case – 10%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Comprehensive case -20%</a:t>
          </a:r>
        </a:p>
      </dsp:txBody>
      <dsp:txXfrm>
        <a:off x="152415" y="1371591"/>
        <a:ext cx="3689597" cy="2229525"/>
      </dsp:txXfrm>
    </dsp:sp>
    <dsp:sp modelId="{61D94111-2D46-4FB5-BAE4-EF1045A1E5AA}">
      <dsp:nvSpPr>
        <dsp:cNvPr id="0" name=""/>
        <dsp:cNvSpPr/>
      </dsp:nvSpPr>
      <dsp:spPr>
        <a:xfrm>
          <a:off x="3581393" y="1052886"/>
          <a:ext cx="3124209" cy="9988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85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b="1" kern="1200" dirty="0" smtClean="0">
              <a:solidFill>
                <a:schemeClr val="tx1"/>
              </a:solidFill>
            </a:rPr>
            <a:t>Exam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581393" y="1302603"/>
        <a:ext cx="2874492" cy="499433"/>
      </dsp:txXfrm>
    </dsp:sp>
    <dsp:sp modelId="{F581B00D-DBE3-4B54-B05D-8A699EB9461A}">
      <dsp:nvSpPr>
        <dsp:cNvPr id="0" name=""/>
        <dsp:cNvSpPr/>
      </dsp:nvSpPr>
      <dsp:spPr>
        <a:xfrm>
          <a:off x="3581396" y="1825632"/>
          <a:ext cx="2602995" cy="2229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Final Examination: 50%</a:t>
          </a:r>
          <a:endParaRPr lang="en-US" sz="2000" kern="1200" dirty="0"/>
        </a:p>
      </dsp:txBody>
      <dsp:txXfrm>
        <a:off x="3581396" y="1825632"/>
        <a:ext cx="2602995" cy="2229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176C8-AAB9-439E-AB3B-6B261D19C3B9}">
      <dsp:nvSpPr>
        <dsp:cNvPr id="0" name=""/>
        <dsp:cNvSpPr/>
      </dsp:nvSpPr>
      <dsp:spPr>
        <a:xfrm>
          <a:off x="0" y="4165668"/>
          <a:ext cx="6858000" cy="6834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iCGPA</a:t>
          </a:r>
          <a:endParaRPr lang="en-US" sz="2400" kern="1200" dirty="0"/>
        </a:p>
      </dsp:txBody>
      <dsp:txXfrm>
        <a:off x="0" y="4165668"/>
        <a:ext cx="6858000" cy="683412"/>
      </dsp:txXfrm>
    </dsp:sp>
    <dsp:sp modelId="{B9D5DBF8-B79E-4006-949F-D1836F347048}">
      <dsp:nvSpPr>
        <dsp:cNvPr id="0" name=""/>
        <dsp:cNvSpPr/>
      </dsp:nvSpPr>
      <dsp:spPr>
        <a:xfrm rot="10800000">
          <a:off x="0" y="3124831"/>
          <a:ext cx="6858000" cy="10510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OBE Implementation (3 Phases)</a:t>
          </a:r>
          <a:endParaRPr lang="en-US" sz="2400" kern="1200" dirty="0"/>
        </a:p>
      </dsp:txBody>
      <dsp:txXfrm rot="10800000">
        <a:off x="0" y="3124831"/>
        <a:ext cx="6858000" cy="682965"/>
      </dsp:txXfrm>
    </dsp:sp>
    <dsp:sp modelId="{294CC057-8618-4F02-BD2B-A2ACEAE00E79}">
      <dsp:nvSpPr>
        <dsp:cNvPr id="0" name=""/>
        <dsp:cNvSpPr/>
      </dsp:nvSpPr>
      <dsp:spPr>
        <a:xfrm rot="10800000">
          <a:off x="0" y="2083993"/>
          <a:ext cx="6858000" cy="10510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Upload to Repository</a:t>
          </a:r>
          <a:endParaRPr lang="en-US" sz="2400" kern="1200" dirty="0"/>
        </a:p>
      </dsp:txBody>
      <dsp:txXfrm rot="10800000">
        <a:off x="0" y="2083993"/>
        <a:ext cx="6858000" cy="682965"/>
      </dsp:txXfrm>
    </dsp:sp>
    <dsp:sp modelId="{B17AA2D0-52CF-45D1-B870-BC4B8E6CB20A}">
      <dsp:nvSpPr>
        <dsp:cNvPr id="0" name=""/>
        <dsp:cNvSpPr/>
      </dsp:nvSpPr>
      <dsp:spPr>
        <a:xfrm rot="10800000">
          <a:off x="0" y="1043156"/>
          <a:ext cx="6858000" cy="10510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Strengthen the Syllabus (</a:t>
          </a:r>
          <a:r>
            <a:rPr lang="en-US" sz="2400" kern="1200" dirty="0" err="1" smtClean="0"/>
            <a:t>Coppa</a:t>
          </a:r>
          <a:r>
            <a:rPr lang="en-US" sz="2400" kern="1200" dirty="0" smtClean="0"/>
            <a:t>/MQA) </a:t>
          </a:r>
          <a:endParaRPr lang="en-US" sz="2400" kern="1200" dirty="0"/>
        </a:p>
      </dsp:txBody>
      <dsp:txXfrm rot="10800000">
        <a:off x="0" y="1043156"/>
        <a:ext cx="6858000" cy="682965"/>
      </dsp:txXfrm>
    </dsp:sp>
    <dsp:sp modelId="{348C6E7C-8451-4FAD-8085-A9A63C4ACFAF}">
      <dsp:nvSpPr>
        <dsp:cNvPr id="0" name=""/>
        <dsp:cNvSpPr/>
      </dsp:nvSpPr>
      <dsp:spPr>
        <a:xfrm rot="10800000">
          <a:off x="0" y="2319"/>
          <a:ext cx="6858000" cy="1051088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Syllabus Standardization</a:t>
          </a:r>
          <a:endParaRPr lang="en-US" sz="2400" kern="1200" dirty="0"/>
        </a:p>
      </dsp:txBody>
      <dsp:txXfrm rot="10800000">
        <a:off x="0" y="2319"/>
        <a:ext cx="6858000" cy="682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5C72285-A683-41C2-ADFA-203EC2ABEE7B}" type="datetimeFigureOut">
              <a:rPr lang="en-MY"/>
              <a:pPr>
                <a:defRPr/>
              </a:pPr>
              <a:t>28/3/2017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798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DB277D9-B18D-4CC7-8CE5-BC13A75020E5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976002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58F04CB5-C389-449A-9882-EA2907571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659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9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Rectangle 20"/>
          <p:cNvSpPr>
            <a:spLocks noGrp="1"/>
          </p:cNvSpPr>
          <p:nvPr>
            <p:ph type="dt" sz="quarter" idx="1"/>
          </p:nvPr>
        </p:nvSpPr>
        <p:spPr>
          <a:noFill/>
          <a:ln algn="ctr">
            <a:solidFill>
              <a:srgbClr val="000000"/>
            </a:solidFill>
          </a:ln>
        </p:spPr>
        <p:txBody>
          <a:bodyPr/>
          <a:lstStyle/>
          <a:p>
            <a:pPr algn="l"/>
            <a:r>
              <a:rPr lang="en-US"/>
              <a:t>*</a:t>
            </a:r>
            <a:endParaRPr kumimoji="1" lang="en-US"/>
          </a:p>
        </p:txBody>
      </p:sp>
      <p:sp>
        <p:nvSpPr>
          <p:cNvPr id="26628" name="Rectangle 21"/>
          <p:cNvSpPr>
            <a:spLocks noGrp="1"/>
          </p:cNvSpPr>
          <p:nvPr>
            <p:ph type="ftr" sz="quarter" idx="4"/>
          </p:nvPr>
        </p:nvSpPr>
        <p:spPr>
          <a:noFill/>
          <a:ln algn="ctr">
            <a:solidFill>
              <a:srgbClr val="000000"/>
            </a:solidFill>
          </a:ln>
        </p:spPr>
        <p:txBody>
          <a:bodyPr/>
          <a:lstStyle/>
          <a:p>
            <a:pPr eaLnBrk="1"/>
            <a:endParaRPr kumimoji="0" lang="en-US"/>
          </a:p>
        </p:txBody>
      </p:sp>
      <p:sp>
        <p:nvSpPr>
          <p:cNvPr id="26629" name="Rectangle 11"/>
          <p:cNvSpPr>
            <a:spLocks noGrp="1"/>
          </p:cNvSpPr>
          <p:nvPr>
            <p:ph type="sldNum" sz="quarter" idx="5"/>
          </p:nvPr>
        </p:nvSpPr>
        <p:spPr>
          <a:noFill/>
          <a:ln algn="ctr">
            <a:solidFill>
              <a:srgbClr val="000000"/>
            </a:solidFill>
          </a:ln>
        </p:spPr>
        <p:txBody>
          <a:bodyPr/>
          <a:lstStyle/>
          <a:p>
            <a:pPr algn="l"/>
            <a:fld id="{87CC0480-B129-495D-B9DC-E12D51B98DE5}" type="slidenum">
              <a:rPr lang="en-US"/>
              <a:pPr algn="l"/>
              <a:t>1</a:t>
            </a:fld>
            <a:endParaRPr kumimoji="1" lang="en-US"/>
          </a:p>
        </p:txBody>
      </p:sp>
      <p:sp>
        <p:nvSpPr>
          <p:cNvPr id="26630" name="Rectangle 25"/>
          <p:cNvSpPr>
            <a:spLocks noGrp="1"/>
          </p:cNvSpPr>
          <p:nvPr>
            <p:ph type="hdr" sz="quarter"/>
          </p:nvPr>
        </p:nvSpPr>
        <p:spPr>
          <a:noFill/>
          <a:ln algn="ctr">
            <a:solidFill>
              <a:srgbClr val="000000"/>
            </a:solidFill>
          </a:ln>
        </p:spPr>
        <p:txBody>
          <a:bodyPr/>
          <a:lstStyle/>
          <a:p>
            <a:pPr eaLnBrk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401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7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7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7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766FE-0932-42BF-A8B6-832CC758F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59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D59C9-B6B5-43C2-A970-29D07920C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26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B2772-ADBC-4DDA-BE20-5F3F1C942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22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4A7FA-86CB-4C9B-AD85-C0D1A9C7D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5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C3F44-FB7B-4D65-AB89-96066EDE3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4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33B78-ADED-492B-9675-B682C22C6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28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18561-ED2E-4210-A61E-DFE84F566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51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BB6C6-77FA-4D52-9552-2B20E5C55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14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C2D75-AD68-43DC-906F-7714F5C28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20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9C89A-7DF2-432D-8A31-40D446283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28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01564-B54F-426F-93C4-68EE7DA19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0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s-MY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s-MY" smtClean="0"/>
              <a:t>Click to edit Master text styles</a:t>
            </a:r>
          </a:p>
          <a:p>
            <a:pPr lvl="1"/>
            <a:r>
              <a:rPr lang="en-US" altLang="ms-MY" smtClean="0"/>
              <a:t>Second level</a:t>
            </a:r>
          </a:p>
          <a:p>
            <a:pPr lvl="2"/>
            <a:r>
              <a:rPr lang="en-US" altLang="ms-MY" smtClean="0"/>
              <a:t>Third level</a:t>
            </a:r>
          </a:p>
          <a:p>
            <a:pPr lvl="3"/>
            <a:r>
              <a:rPr lang="en-US" altLang="ms-MY" smtClean="0"/>
              <a:t>Fourth level</a:t>
            </a:r>
          </a:p>
          <a:p>
            <a:pPr lvl="4"/>
            <a:r>
              <a:rPr lang="en-US" altLang="ms-MY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F015256E-4353-461B-BC1A-C734964593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59287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6715" y="1638252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smtClean="0">
                <a:latin typeface="Britannic Bold" pitchFamily="34" charset="0"/>
              </a:rPr>
              <a:t>Curriculum &amp; </a:t>
            </a:r>
            <a:r>
              <a:rPr lang="en-US" sz="4800" dirty="0" smtClean="0">
                <a:latin typeface="Britannic Bold" pitchFamily="34" charset="0"/>
              </a:rPr>
              <a:t>Syllabus</a:t>
            </a:r>
            <a:endParaRPr lang="en-US" sz="3200" dirty="0" smtClean="0">
              <a:latin typeface="Britannic Bold" pitchFamily="34" charset="0"/>
            </a:endParaRPr>
          </a:p>
          <a:p>
            <a:pPr algn="r"/>
            <a:r>
              <a:rPr lang="en-US" sz="4800" dirty="0">
                <a:latin typeface="Britannic Bold" pitchFamily="34" charset="0"/>
              </a:rPr>
              <a:t>f</a:t>
            </a:r>
            <a:r>
              <a:rPr lang="en-US" sz="4800" dirty="0" smtClean="0">
                <a:latin typeface="Britannic Bold" pitchFamily="34" charset="0"/>
              </a:rPr>
              <a:t>or OBE/</a:t>
            </a:r>
            <a:r>
              <a:rPr lang="en-US" sz="4800" dirty="0" err="1" smtClean="0">
                <a:latin typeface="Britannic Bold" pitchFamily="34" charset="0"/>
              </a:rPr>
              <a:t>iCGPA</a:t>
            </a:r>
            <a:r>
              <a:rPr lang="en-US" sz="3200" dirty="0" smtClean="0">
                <a:latin typeface="Britannic Bold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5485" y="3962400"/>
            <a:ext cx="280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March </a:t>
            </a:r>
            <a:r>
              <a:rPr lang="en-US" b="0" dirty="0" smtClean="0"/>
              <a:t>2017</a:t>
            </a:r>
            <a:endParaRPr lang="en-US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8" y="4462814"/>
            <a:ext cx="2428096" cy="211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learning.uum.edu.my/theme/uum2014/pix/uumonlinelearningbl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" y="3047791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7448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32" y="0"/>
            <a:ext cx="227336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" y="646113"/>
            <a:ext cx="825500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5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16514"/>
              </p:ext>
            </p:extLst>
          </p:nvPr>
        </p:nvGraphicFramePr>
        <p:xfrm>
          <a:off x="457200" y="547475"/>
          <a:ext cx="7924800" cy="56387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62400"/>
                <a:gridCol w="3962400"/>
              </a:tblGrid>
              <a:tr h="338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</a:rPr>
                        <a:t>Programme Learning 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effectLst/>
                        </a:rPr>
                        <a:t>Outcomes (PLOs)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Malaysia Qualification Framework (MQF)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25" marR="73025" marT="0" marB="0" anchor="ctr"/>
                </a:tc>
              </a:tr>
              <a:tr h="701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Demonstrate knowledge and understanding of essential facts, concepts, principles and theories relating to information technology</a:t>
                      </a:r>
                      <a:r>
                        <a:rPr lang="en-MY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(PLO1)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endParaRPr lang="en-US" sz="1100" b="1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MQF1 Domain: Knowledge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</a:tr>
              <a:tr h="4407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Design, implement, utilize and manage information technology solutions and resources</a:t>
                      </a:r>
                      <a:r>
                        <a:rPr lang="en-MY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(PLO2)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endParaRPr lang="en-US" sz="1100" b="1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MQF2 Domain: Psychomotor/Practical/Technical</a:t>
                      </a: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Skills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</a:tr>
              <a:tr h="701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Utilize relevant techniques, and demonstrate analytical and critical thinking skills in problem solving</a:t>
                      </a:r>
                      <a:r>
                        <a:rPr lang="en-MY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(PLO3)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endParaRPr lang="en-US" sz="1100" b="1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MQF6 Domain: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Problem Solving and</a:t>
                      </a:r>
                    </a:p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Scientific Skills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</a:tr>
              <a:tr h="4407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Communicate and work effectively with peers, clients, superiors and society</a:t>
                      </a:r>
                      <a:r>
                        <a:rPr lang="en-MY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(PLO4)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MQF5 Domain: 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Communication, </a:t>
                      </a:r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Leadership and 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Team working Skills</a:t>
                      </a:r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</a:tr>
              <a:tr h="501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Demonstrate skills in meeting people, talking with and accepting guidance and responsibilities</a:t>
                      </a:r>
                      <a:r>
                        <a:rPr lang="en-MY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(PLO5)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MQF3 Domain: Social Skills and Responsibilities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3285" algn="ctr"/>
                        </a:tabLst>
                      </a:pPr>
                      <a:r>
                        <a:rPr lang="en-MY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Apply information management skills and principles of lifelong learning in academic and career development</a:t>
                      </a:r>
                      <a:r>
                        <a:rPr lang="en-MY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(PLO6)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endParaRPr lang="en-US" sz="1100" b="1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MQF7 Domain: Information Management Skills and</a:t>
                      </a: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Lifelong Learning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</a:tr>
              <a:tr h="7010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Apply broad business and real world perspectives in planning effectively, making judgments and demonstrating entrepreneurial skills</a:t>
                      </a:r>
                      <a:r>
                        <a:rPr lang="en-MY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(PLO7)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MQF8 Domain: Managerial and  Entrepreneurial Skills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</a:tr>
              <a:tr h="701021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Demonstrate professionalism, values, attitudes and ethical considerations in accordance with ethical and legal principles</a:t>
                      </a:r>
                      <a:r>
                        <a:rPr lang="en-MY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(PLO8)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endParaRPr lang="en-US" sz="1100" b="1" i="0" u="none" strike="noStrike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MQF4 Domain: Values, Attitude and Professionalism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</a:tr>
              <a:tr h="440799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MY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Demonstrate the ability to influence others in completing a common task</a:t>
                      </a:r>
                      <a:r>
                        <a:rPr lang="en-MY" sz="11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(PLO9)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MQF5 Domain: Communication, </a:t>
                      </a:r>
                      <a:r>
                        <a:rPr lang="en-US" sz="1100" b="1" i="0" u="none" strike="noStrike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Leadership </a:t>
                      </a:r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</a:t>
                      </a:r>
                    </a:p>
                    <a:p>
                      <a:r>
                        <a:rPr lang="en-US" sz="1100" b="1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Team </a:t>
                      </a:r>
                      <a:r>
                        <a:rPr lang="en-US" sz="1100" b="1" i="0" u="none" strike="noStrike" kern="1200" baseline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working Skills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76200"/>
            <a:ext cx="477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Example Bachelor of Science (IT)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9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1487"/>
            <a:ext cx="8899304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52" y="3505200"/>
            <a:ext cx="4826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List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899637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University Mission and Vision</a:t>
            </a:r>
            <a:r>
              <a:rPr lang="en-US" dirty="0"/>
              <a:t> </a:t>
            </a:r>
            <a:r>
              <a:rPr lang="en-US" dirty="0" smtClean="0"/>
              <a:t>– Management University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Understand Program Educational Objectives (PEO</a:t>
            </a:r>
          </a:p>
          <a:p>
            <a:r>
              <a:rPr lang="en-US" dirty="0"/>
              <a:t> </a:t>
            </a:r>
            <a:r>
              <a:rPr lang="en-US" dirty="0" smtClean="0"/>
              <a:t>    /Program Aims)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Understand Program Learning Outcomes (PLO)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Understand MQF to support PLO (MQF1 – MQF8)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Program Strength (Percentage outcome for every MQF)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Understand CLO to support PLO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Understand Assessment by PLO, MQF and CLO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List of Service Learning (SL) Courses in Program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List Student Centered Learning (SCL) Courses  in Program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Blended Learning Courses in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2004" y="2967335"/>
            <a:ext cx="5379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Syllabus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Design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Mapping CLO to teaching methods and to assessment methods</a:t>
            </a:r>
            <a:endParaRPr lang="en-MY" altLang="en-US" sz="3600" dirty="0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 t="9766" r="20387" b="20898"/>
          <a:stretch>
            <a:fillRect/>
          </a:stretch>
        </p:blipFill>
        <p:spPr bwMode="auto">
          <a:xfrm>
            <a:off x="285750" y="1357313"/>
            <a:ext cx="88582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5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88299"/>
              </p:ext>
            </p:extLst>
          </p:nvPr>
        </p:nvGraphicFramePr>
        <p:xfrm>
          <a:off x="533400" y="685802"/>
          <a:ext cx="7848600" cy="5468314"/>
        </p:xfrm>
        <a:graphic>
          <a:graphicData uri="http://schemas.openxmlformats.org/drawingml/2006/table">
            <a:tbl>
              <a:tblPr/>
              <a:tblGrid>
                <a:gridCol w="791040"/>
                <a:gridCol w="791040"/>
                <a:gridCol w="791040"/>
                <a:gridCol w="791040"/>
                <a:gridCol w="729240"/>
                <a:gridCol w="791040"/>
                <a:gridCol w="791040"/>
                <a:gridCol w="791040"/>
                <a:gridCol w="791040"/>
                <a:gridCol w="791040"/>
              </a:tblGrid>
              <a:tr h="39204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CREDITS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BKAR1013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8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Blended 100:0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Coursework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50:50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08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 DELIVERY METHOD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 LEARNING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117613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F2F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 Teaching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Class Prep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Coursework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 Prep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86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 of 42hrs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00% of 42hrs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36hrs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36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SCL/O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439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43908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43908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43908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1543" y="226367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BLENDED LEARNING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820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34969"/>
              </p:ext>
            </p:extLst>
          </p:nvPr>
        </p:nvGraphicFramePr>
        <p:xfrm>
          <a:off x="658791" y="1676400"/>
          <a:ext cx="8011147" cy="404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Worksheet" r:id="rId4" imgW="6057967" imgH="3057457" progId="Excel.Sheet.12">
                  <p:embed/>
                </p:oleObj>
              </mc:Choice>
              <mc:Fallback>
                <p:oleObj name="Worksheet" r:id="rId4" imgW="6057967" imgH="3057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791" y="1676400"/>
                        <a:ext cx="8011147" cy="404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515007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BLENDED LEARNING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450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3930"/>
            <a:ext cx="7467600" cy="525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974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" y="1219200"/>
            <a:ext cx="908519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1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CB563A7-172E-479F-A531-8C67BC8A05F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2467796" y="990600"/>
            <a:ext cx="4214516" cy="834801"/>
            <a:chOff x="2114432" y="2381"/>
            <a:chExt cx="4381734" cy="88582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2114432" y="2381"/>
              <a:ext cx="4381734" cy="885825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2140377" y="28326"/>
              <a:ext cx="4329844" cy="833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Impact on Quality Assurance</a:t>
              </a: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4382214" y="1930077"/>
            <a:ext cx="398621" cy="332184"/>
            <a:chOff x="4105988" y="943570"/>
            <a:chExt cx="398621" cy="332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Right Arrow 22"/>
            <p:cNvSpPr/>
            <p:nvPr/>
          </p:nvSpPr>
          <p:spPr>
            <a:xfrm rot="5400000">
              <a:off x="4139207" y="910351"/>
              <a:ext cx="332184" cy="398621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6"/>
            <p:cNvSpPr/>
            <p:nvPr/>
          </p:nvSpPr>
          <p:spPr>
            <a:xfrm>
              <a:off x="4185713" y="943570"/>
              <a:ext cx="239173" cy="232529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MY" sz="1700"/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2536940" y="2357544"/>
            <a:ext cx="4149158" cy="706112"/>
            <a:chOff x="2114432" y="1331118"/>
            <a:chExt cx="4381734" cy="88582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2114432" y="1331118"/>
              <a:ext cx="4381734" cy="885825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163842"/>
                <a:satOff val="-2079"/>
                <a:lumOff val="-4052"/>
                <a:alphaOff val="0"/>
              </a:schemeClr>
            </a:fillRef>
            <a:effectRef idx="2">
              <a:schemeClr val="accent3">
                <a:hueOff val="-3163842"/>
                <a:satOff val="-2079"/>
                <a:lumOff val="-40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8"/>
            <p:cNvSpPr/>
            <p:nvPr/>
          </p:nvSpPr>
          <p:spPr>
            <a:xfrm>
              <a:off x="2140377" y="1357063"/>
              <a:ext cx="4329844" cy="833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dirty="0">
                  <a:solidFill>
                    <a:srgbClr val="FF0000"/>
                  </a:solidFill>
                </a:rPr>
                <a:t>Impact on QA Documents</a:t>
              </a: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4388792" y="3154040"/>
            <a:ext cx="444940" cy="332184"/>
            <a:chOff x="4105988" y="2272308"/>
            <a:chExt cx="398621" cy="332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Right Arrow 18"/>
            <p:cNvSpPr/>
            <p:nvPr/>
          </p:nvSpPr>
          <p:spPr>
            <a:xfrm rot="5400000">
              <a:off x="4139207" y="2239089"/>
              <a:ext cx="332184" cy="398621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4745762"/>
                <a:satOff val="-3118"/>
                <a:lumOff val="-6078"/>
                <a:alphaOff val="0"/>
              </a:schemeClr>
            </a:fillRef>
            <a:effectRef idx="0">
              <a:schemeClr val="accent3">
                <a:hueOff val="-4745762"/>
                <a:satOff val="-3118"/>
                <a:lumOff val="-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10"/>
            <p:cNvSpPr/>
            <p:nvPr/>
          </p:nvSpPr>
          <p:spPr>
            <a:xfrm>
              <a:off x="4185713" y="2272308"/>
              <a:ext cx="239173" cy="232529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MY" sz="1700"/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2536229" y="3579728"/>
            <a:ext cx="4148908" cy="641021"/>
            <a:chOff x="2028516" y="2659856"/>
            <a:chExt cx="4553567" cy="88582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2028516" y="2659856"/>
              <a:ext cx="4553567" cy="885825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327683"/>
                <a:satOff val="-4157"/>
                <a:lumOff val="-8105"/>
                <a:alphaOff val="0"/>
              </a:schemeClr>
            </a:fillRef>
            <a:effectRef idx="2">
              <a:schemeClr val="accent3">
                <a:hueOff val="-6327683"/>
                <a:satOff val="-4157"/>
                <a:lumOff val="-81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054461" y="2685801"/>
              <a:ext cx="4501677" cy="833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solidFill>
                    <a:srgbClr val="FF0000"/>
                  </a:solidFill>
                </a:rPr>
                <a:t>Learning Outcomes </a:t>
              </a:r>
              <a:endParaRPr lang="en-MY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4385665" y="4303390"/>
            <a:ext cx="451296" cy="332184"/>
            <a:chOff x="4105988" y="3601045"/>
            <a:chExt cx="398621" cy="332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ight Arrow 14"/>
            <p:cNvSpPr/>
            <p:nvPr/>
          </p:nvSpPr>
          <p:spPr>
            <a:xfrm rot="5400000">
              <a:off x="4139207" y="3567826"/>
              <a:ext cx="332184" cy="398621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9491525"/>
                <a:satOff val="-6236"/>
                <a:lumOff val="-12157"/>
                <a:alphaOff val="0"/>
              </a:schemeClr>
            </a:fillRef>
            <a:effectRef idx="0">
              <a:schemeClr val="accent3">
                <a:hueOff val="-9491525"/>
                <a:satOff val="-6236"/>
                <a:lumOff val="-1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14"/>
            <p:cNvSpPr/>
            <p:nvPr/>
          </p:nvSpPr>
          <p:spPr>
            <a:xfrm>
              <a:off x="4185713" y="3601045"/>
              <a:ext cx="239173" cy="232529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MY" sz="1700"/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2538146" y="4732766"/>
            <a:ext cx="4217977" cy="706112"/>
            <a:chOff x="1998665" y="3988593"/>
            <a:chExt cx="4613268" cy="88582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1998665" y="3988593"/>
              <a:ext cx="4613268" cy="885825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9491525"/>
                <a:satOff val="-6236"/>
                <a:lumOff val="-12157"/>
                <a:alphaOff val="0"/>
              </a:schemeClr>
            </a:fillRef>
            <a:effectRef idx="2">
              <a:schemeClr val="accent3">
                <a:hueOff val="-9491525"/>
                <a:satOff val="-6236"/>
                <a:lumOff val="-1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6"/>
            <p:cNvSpPr/>
            <p:nvPr/>
          </p:nvSpPr>
          <p:spPr>
            <a:xfrm>
              <a:off x="2024610" y="4014538"/>
              <a:ext cx="4561378" cy="8339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dirty="0">
                  <a:solidFill>
                    <a:srgbClr val="FF0000"/>
                  </a:solidFill>
                </a:rPr>
                <a:t>Credit System </a:t>
              </a:r>
              <a:endParaRPr lang="en-MY" sz="2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395" name="Rectangle 26"/>
          <p:cNvSpPr>
            <a:spLocks noChangeArrowheads="1"/>
          </p:cNvSpPr>
          <p:nvPr/>
        </p:nvSpPr>
        <p:spPr bwMode="auto">
          <a:xfrm>
            <a:off x="89421" y="239603"/>
            <a:ext cx="821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Arial Unicode MS" pitchFamily="34" charset="-128"/>
              </a:rPr>
              <a:t>Application of </a:t>
            </a:r>
            <a:r>
              <a:rPr lang="en-US" b="1" dirty="0" smtClean="0">
                <a:latin typeface="Arial Unicode MS" pitchFamily="34" charset="-128"/>
              </a:rPr>
              <a:t>Malaysian Qualifications Framework  (MQF)</a:t>
            </a:r>
            <a:endParaRPr lang="en-MY" sz="1800" b="1" dirty="0">
              <a:latin typeface="Arial Unicode MS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" y="3767013"/>
            <a:ext cx="1071563" cy="1214437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Teaching and Learning</a:t>
            </a:r>
          </a:p>
        </p:txBody>
      </p:sp>
      <p:sp>
        <p:nvSpPr>
          <p:cNvPr id="40" name="Left Brace 39"/>
          <p:cNvSpPr/>
          <p:nvPr/>
        </p:nvSpPr>
        <p:spPr>
          <a:xfrm>
            <a:off x="1785938" y="3767013"/>
            <a:ext cx="642937" cy="1357312"/>
          </a:xfrm>
          <a:prstGeom prst="leftBrace">
            <a:avLst/>
          </a:prstGeom>
          <a:ln w="28575">
            <a:solidFill>
              <a:srgbClr val="E14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" y="981075"/>
            <a:ext cx="2286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30935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2113"/>
            <a:ext cx="5943600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17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7" y="914400"/>
            <a:ext cx="839075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1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92621"/>
            <a:ext cx="8991600" cy="330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02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List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43548"/>
            <a:ext cx="83952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Student Learning Time (SLT)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Course Delivery Method (CDM)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CDM Blended Learning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Course Learning Outcome (CLO)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Mapping CLO PLO/MQF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Scheme of Works (SOW)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Bloom Tax Level and Rubric (2 Knowledge/Practical </a:t>
            </a:r>
          </a:p>
          <a:p>
            <a:r>
              <a:rPr lang="en-US" dirty="0"/>
              <a:t> </a:t>
            </a:r>
            <a:r>
              <a:rPr lang="en-US" dirty="0" smtClean="0"/>
              <a:t>    and 6 soft skills)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Assessments and Rubrics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Marks (for lecturers) by CLOs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21" y="2967335"/>
            <a:ext cx="4078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Assessment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9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54715"/>
              </p:ext>
            </p:extLst>
          </p:nvPr>
        </p:nvGraphicFramePr>
        <p:xfrm>
          <a:off x="152400" y="635000"/>
          <a:ext cx="28956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UUM Assessment</a:t>
                      </a:r>
                      <a:r>
                        <a:rPr lang="en-US" sz="1400" baseline="0" dirty="0" smtClean="0"/>
                        <a:t> – Syllabus Development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Assessment Plan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Mark/Not Standardize Rubric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Problem Solving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Mark/Not Standardize Rubric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Product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Mark/Not Standardize Rubric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Presentation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Mark/Not Standardize Rubric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Writing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Mark/Not Standardize Rubric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39879"/>
              </p:ext>
            </p:extLst>
          </p:nvPr>
        </p:nvGraphicFramePr>
        <p:xfrm>
          <a:off x="3216565" y="647904"/>
          <a:ext cx="2895600" cy="5318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635"/>
                <a:gridCol w="1082965"/>
              </a:tblGrid>
              <a:tr h="6301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iCGPA</a:t>
                      </a:r>
                      <a:r>
                        <a:rPr lang="en-US" sz="1400" dirty="0" smtClean="0"/>
                        <a:t> Assessment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35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Malaysia Qualification Framework (MQF)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 Plan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138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 (MQF1)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90" marR="593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250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af-Z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Practical Skills (MQF2)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90" marR="593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062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Skills and Responsible (MQF3)</a:t>
                      </a:r>
                    </a:p>
                  </a:txBody>
                  <a:tcPr marL="59390" marR="593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iCGPA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Rubric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826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Values, Attitudes and Professionalism (MQF4)</a:t>
                      </a:r>
                    </a:p>
                  </a:txBody>
                  <a:tcPr marL="59390" marR="5939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iCGPA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Rubric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8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  <a:defRPr/>
                      </a:pPr>
                      <a:r>
                        <a:rPr lang="af-Z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Communication, Leadership and Team Skills (MQF5)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90" marR="593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iCGPA Rubric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062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af-ZA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 Solving and Scientific Skills (MQF6)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90" marR="593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iCGPA Rubric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5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  <a:defRPr/>
                      </a:pPr>
                      <a:r>
                        <a:rPr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Management Skills and Lifelong Skills (MQF7)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90" marR="593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iCGPA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Rubric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0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  <a:defRPr/>
                      </a:pPr>
                      <a:r>
                        <a:rPr lang="en-MY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Managerial and Entrepreneur Skills (MQF8)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90" marR="5939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iCGPA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Rubric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4600" y="2057400"/>
            <a:ext cx="2514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iCGPA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/ACCSB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Assessments &amp; Rubrics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9992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iCGPA</a:t>
            </a:r>
            <a:r>
              <a:rPr lang="en-US" dirty="0"/>
              <a:t> MQF </a:t>
            </a:r>
            <a:r>
              <a:rPr lang="en-US" dirty="0" smtClean="0"/>
              <a:t>1 &amp; 2 – Knowledge &amp; Practical Skills</a:t>
            </a:r>
            <a:endParaRPr lang="en-US" dirty="0"/>
          </a:p>
        </p:txBody>
      </p:sp>
      <p:pic>
        <p:nvPicPr>
          <p:cNvPr id="31748" name="Picture 4" descr="Image result for blooms t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8030"/>
            <a:ext cx="7239000" cy="46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iCGPA</a:t>
            </a:r>
            <a:r>
              <a:rPr lang="en-US" dirty="0" smtClean="0"/>
              <a:t> MQF - Rubrics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68" y="1392217"/>
            <a:ext cx="4854795" cy="462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4" y="1392217"/>
            <a:ext cx="4257675" cy="474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iCGPA</a:t>
            </a:r>
            <a:r>
              <a:rPr lang="en-US" dirty="0" smtClean="0"/>
              <a:t> MQF - Rubrics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35991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22" y="1447800"/>
            <a:ext cx="433245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iCGPA</a:t>
            </a:r>
            <a:r>
              <a:rPr lang="en-US" dirty="0" smtClean="0"/>
              <a:t> MQF - Rubrics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44421" cy="432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354120" cy="48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3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Challenges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6" y="4626779"/>
            <a:ext cx="2829574" cy="139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73894"/>
            <a:ext cx="4531697" cy="247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0" y="1905000"/>
            <a:ext cx="2691567" cy="268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7" y="1219200"/>
            <a:ext cx="6949440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iCGPA</a:t>
            </a:r>
            <a:r>
              <a:rPr lang="en-US" sz="2800" dirty="0" smtClean="0"/>
              <a:t> MQF – Example Rubrics</a:t>
            </a:r>
            <a:br>
              <a:rPr lang="en-US" sz="2800" dirty="0" smtClean="0"/>
            </a:br>
            <a:r>
              <a:rPr lang="en-US" sz="2800" dirty="0" smtClean="0"/>
              <a:t>Verbal Communication</a:t>
            </a:r>
            <a:endParaRPr lang="en-US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534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0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AACSB Rubric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62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39038" cy="540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AACSB </a:t>
            </a:r>
            <a:r>
              <a:rPr lang="en-US" dirty="0" smtClean="0"/>
              <a:t>Rubric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62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219200"/>
            <a:ext cx="8053388" cy="527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5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8898" y="2967335"/>
            <a:ext cx="4426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iCGPA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Pilot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3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94247"/>
              </p:ext>
            </p:extLst>
          </p:nvPr>
        </p:nvGraphicFramePr>
        <p:xfrm>
          <a:off x="152397" y="533400"/>
          <a:ext cx="8686801" cy="610252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886202"/>
                <a:gridCol w="1734669"/>
                <a:gridCol w="613186"/>
                <a:gridCol w="613186"/>
                <a:gridCol w="613186"/>
                <a:gridCol w="613186"/>
                <a:gridCol w="613186"/>
              </a:tblGrid>
              <a:tr h="81387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Programme Learning </a:t>
                      </a:r>
                      <a:r>
                        <a:rPr lang="en-MY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Outcomes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(Bachelor Of Accounting)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af-Z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Malaysia </a:t>
                      </a:r>
                      <a:r>
                        <a:rPr lang="en-MY" sz="11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Qualifications </a:t>
                      </a:r>
                      <a:r>
                        <a:rPr lang="en-MY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Framework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(MQF)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af-Z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af-ZA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Course Learning Outcomes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af-ZA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af-ZA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af-ZA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af-ZA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af-ZA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Prepare, apply, interpret, and evaluate financial and non-financial information in accordance with approved accounting standards to assist them in making business and organizational decisions. (PLO1)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Knowledge (MQF1)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900" b="1" dirty="0">
                          <a:effectLst/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900" b="1">
                          <a:effectLst/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900" b="1">
                          <a:effectLst/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900" b="1">
                          <a:effectLst/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900" b="1" dirty="0">
                          <a:effectLst/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Acquire accounting and non-accounting information and apply them in performing financial, audit and taxation functions.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(PLO2)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af-ZA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af-ZA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Apply information technologies and systems for the attainment of </a:t>
                      </a:r>
                      <a:r>
                        <a:rPr lang="en-US" sz="11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organisational</a:t>
                      </a: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objectives.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(PLO3)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6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Demonstrate ability in (a) problem diagnosis, and (b) application of current knowledge or theories in solving problems in the dynamic global business environment.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(PLO4)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af-ZA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Problem Solving </a:t>
                      </a:r>
                      <a:r>
                        <a:rPr lang="af-ZA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 Scientific Skills (</a:t>
                      </a:r>
                      <a:r>
                        <a:rPr lang="af-ZA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MQF6</a:t>
                      </a:r>
                      <a:r>
                        <a:rPr lang="af-ZA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  <a:defRPr/>
                      </a:pPr>
                      <a:endParaRPr lang="en-MY" sz="900" b="1" smtClean="0">
                        <a:effectLst/>
                        <a:latin typeface="Calibri"/>
                        <a:ea typeface="Times New Roman"/>
                        <a:cs typeface="Times New Roman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  <a:defRPr/>
                      </a:pPr>
                      <a:r>
                        <a:rPr lang="en-MY" sz="900" b="1" smtClean="0">
                          <a:effectLst/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af-ZA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900" b="1">
                          <a:effectLst/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900" b="1">
                          <a:effectLst/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900" b="1">
                          <a:effectLst/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Communicate effectively, both orally and in writing, with interested parties.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(PLO5)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af-ZA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Communication</a:t>
                      </a:r>
                      <a:r>
                        <a:rPr lang="af-ZA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Leadership and Team Skills (</a:t>
                      </a:r>
                      <a:r>
                        <a:rPr lang="af-ZA" sz="12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MQF5</a:t>
                      </a:r>
                      <a:r>
                        <a:rPr lang="af-ZA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af-ZA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r>
                        <a:rPr lang="en-MY" sz="900" b="1">
                          <a:effectLst/>
                          <a:latin typeface="Calibri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940425" algn="l"/>
                        </a:tabLst>
                      </a:pP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Demonstrate appropriate interpersonal skills and teamwork.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(PLO6)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Demonstrate awareness of ethics in the execution of their accountability.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(PLO7)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50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Demonstrate commitments to life-long learning and professional development. </a:t>
                      </a:r>
                      <a:r>
                        <a:rPr lang="en-MY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(PLO8)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58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Demonstrate leadership qualities. </a:t>
                      </a:r>
                      <a:r>
                        <a:rPr lang="en-MY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(PLO9)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58"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MY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Demonstrate entrepreneurial skills. </a:t>
                      </a:r>
                      <a:r>
                        <a:rPr lang="en-MY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(PLO10)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20090" algn="l"/>
                          <a:tab pos="5940425" algn="l"/>
                        </a:tabLst>
                      </a:pPr>
                      <a:r>
                        <a:rPr lang="en-MY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8" y="-131693"/>
            <a:ext cx="8229600" cy="762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600" b="1" dirty="0" smtClean="0"/>
              <a:t>BKAR1013 : MAPPING CLOs - PLOs </a:t>
            </a:r>
            <a:endParaRPr lang="en-US" altLang="en-US" sz="3600" b="1" u="sng" dirty="0" smtClean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733800" y="1295400"/>
            <a:ext cx="2057400" cy="1066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46500" y="3099717"/>
            <a:ext cx="2057400" cy="1066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71900" y="3965663"/>
            <a:ext cx="2057400" cy="1066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304800"/>
            <a:ext cx="7498080" cy="639762"/>
          </a:xfrm>
        </p:spPr>
        <p:txBody>
          <a:bodyPr>
            <a:normAutofit/>
          </a:bodyPr>
          <a:lstStyle/>
          <a:p>
            <a:pPr algn="ctr"/>
            <a:r>
              <a:rPr lang="en-M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COURSE ASSESSMENT PLAN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13986464"/>
              </p:ext>
            </p:extLst>
          </p:nvPr>
        </p:nvGraphicFramePr>
        <p:xfrm>
          <a:off x="1066800" y="2108200"/>
          <a:ext cx="6858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wn Arrow Callout 7"/>
          <p:cNvSpPr/>
          <p:nvPr/>
        </p:nvSpPr>
        <p:spPr bwMode="auto">
          <a:xfrm>
            <a:off x="2362200" y="1295400"/>
            <a:ext cx="3810000" cy="1981200"/>
          </a:xfrm>
          <a:prstGeom prst="downArrow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Y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100%</a:t>
            </a:r>
            <a:endParaRPr kumimoji="0" lang="en-US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11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038"/>
            <a:ext cx="7848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PLO – CLO - ASSESSMENT MAPPING PLAN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99864"/>
              </p:ext>
            </p:extLst>
          </p:nvPr>
        </p:nvGraphicFramePr>
        <p:xfrm>
          <a:off x="355603" y="609600"/>
          <a:ext cx="8635997" cy="627498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23750"/>
                <a:gridCol w="919478"/>
                <a:gridCol w="919478"/>
                <a:gridCol w="836315"/>
                <a:gridCol w="919478"/>
                <a:gridCol w="807347"/>
                <a:gridCol w="810151"/>
              </a:tblGrid>
              <a:tr h="987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CLO1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CLO2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CLO3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CLO4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CLO5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TOTAL MARKS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3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FFFF66"/>
                          </a:solidFill>
                          <a:effectLst/>
                        </a:rPr>
                        <a:t>PLO1: </a:t>
                      </a:r>
                      <a:r>
                        <a:rPr lang="en-MY" sz="1600" dirty="0" smtClean="0">
                          <a:solidFill>
                            <a:srgbClr val="FFFF66"/>
                          </a:solidFill>
                          <a:effectLst/>
                        </a:rPr>
                        <a:t>KNOWLEDGE (80%)</a:t>
                      </a:r>
                      <a:endParaRPr lang="en-US" sz="1600" dirty="0">
                        <a:solidFill>
                          <a:srgbClr val="FFFF66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           Assessment tools &amp; </a:t>
                      </a:r>
                      <a:endParaRPr lang="en-MY" sz="16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</a:rPr>
                        <a:t>           marks</a:t>
                      </a:r>
                      <a:r>
                        <a:rPr lang="en-MY" sz="1600" dirty="0">
                          <a:effectLst/>
                        </a:rPr>
                        <a:t>: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                        Mini case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                        Mid exam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                        Assignment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                        Final exam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</a:rPr>
                        <a:t>7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MY" sz="1600" b="1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smtClean="0">
                          <a:effectLst/>
                        </a:rPr>
                        <a:t>10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15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5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50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81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FFFF66"/>
                          </a:solidFill>
                          <a:effectLst/>
                        </a:rPr>
                        <a:t>PLO4: CRITICAL THINKING </a:t>
                      </a:r>
                      <a:r>
                        <a:rPr lang="en-MY" sz="1600" dirty="0" smtClean="0">
                          <a:solidFill>
                            <a:srgbClr val="FFFF66"/>
                          </a:solidFill>
                          <a:effectLst/>
                        </a:rPr>
                        <a:t>(16%)</a:t>
                      </a:r>
                      <a:endParaRPr lang="en-US" sz="1600" dirty="0">
                        <a:solidFill>
                          <a:srgbClr val="FFFF66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          Assessment tools &amp; </a:t>
                      </a:r>
                      <a:r>
                        <a:rPr lang="en-MY" sz="1600" dirty="0" smtClean="0"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</a:rPr>
                        <a:t>          marks</a:t>
                      </a:r>
                      <a:r>
                        <a:rPr lang="en-MY" sz="1600" dirty="0">
                          <a:effectLst/>
                        </a:rPr>
                        <a:t>: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          </a:t>
                      </a:r>
                      <a:r>
                        <a:rPr lang="en-MY" sz="1600" dirty="0" smtClean="0">
                          <a:effectLst/>
                        </a:rPr>
                        <a:t>Comprehensive </a:t>
                      </a:r>
                      <a:r>
                        <a:rPr lang="en-MY" sz="1600" dirty="0">
                          <a:effectLst/>
                        </a:rPr>
                        <a:t>case (CC</a:t>
                      </a:r>
                      <a:r>
                        <a:rPr lang="en-MY" sz="1600" dirty="0" smtClean="0">
                          <a:effectLst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(Problem Solving - Rubric)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16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81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FFFF66"/>
                          </a:solidFill>
                          <a:effectLst/>
                        </a:rPr>
                        <a:t>PLO5: COMMUNICATION </a:t>
                      </a:r>
                      <a:r>
                        <a:rPr lang="en-MY" sz="1600" dirty="0" smtClean="0">
                          <a:solidFill>
                            <a:srgbClr val="FFFF66"/>
                          </a:solidFill>
                          <a:effectLst/>
                        </a:rPr>
                        <a:t> (4%)</a:t>
                      </a:r>
                      <a:endParaRPr lang="en-US" sz="1600" dirty="0">
                        <a:solidFill>
                          <a:srgbClr val="FFFF66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          Assessment tools &amp; </a:t>
                      </a:r>
                      <a:endParaRPr lang="en-MY" sz="16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effectLst/>
                        </a:rPr>
                        <a:t>          marks</a:t>
                      </a:r>
                      <a:r>
                        <a:rPr lang="en-MY" sz="1600" dirty="0">
                          <a:effectLst/>
                        </a:rPr>
                        <a:t>: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          </a:t>
                      </a:r>
                      <a:r>
                        <a:rPr lang="en-MY" sz="1600" dirty="0" smtClean="0">
                          <a:effectLst/>
                        </a:rPr>
                        <a:t>Comprehensive </a:t>
                      </a:r>
                      <a:r>
                        <a:rPr lang="en-MY" sz="1600" dirty="0">
                          <a:effectLst/>
                        </a:rPr>
                        <a:t>case (CC)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          </a:t>
                      </a:r>
                      <a:r>
                        <a:rPr lang="en-MY" sz="1600" dirty="0" smtClean="0">
                          <a:effectLst/>
                        </a:rPr>
                        <a:t>(</a:t>
                      </a:r>
                      <a:r>
                        <a:rPr lang="en-MY" sz="1400" dirty="0" smtClean="0">
                          <a:effectLst/>
                        </a:rPr>
                        <a:t>Presentation – Verbal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400" smtClean="0">
                          <a:effectLst/>
                        </a:rPr>
                        <a:t>            </a:t>
                      </a:r>
                      <a:r>
                        <a:rPr lang="en-MY" sz="1400" dirty="0" smtClean="0">
                          <a:effectLst/>
                        </a:rPr>
                        <a:t>Communication Rubric)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Total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7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537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ASSESSMENT TYPE - PLOS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446554"/>
              </p:ext>
            </p:extLst>
          </p:nvPr>
        </p:nvGraphicFramePr>
        <p:xfrm>
          <a:off x="838200" y="1371600"/>
          <a:ext cx="7499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35"/>
                <a:gridCol w="749935"/>
                <a:gridCol w="749935"/>
                <a:gridCol w="749935"/>
                <a:gridCol w="749935"/>
                <a:gridCol w="749935"/>
                <a:gridCol w="749935"/>
                <a:gridCol w="749935"/>
                <a:gridCol w="749935"/>
                <a:gridCol w="7499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PLO 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PLO 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PLO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PLO 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PLO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PLO 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PLO 7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PLO 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PLO 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PLO 10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70792"/>
              </p:ext>
            </p:extLst>
          </p:nvPr>
        </p:nvGraphicFramePr>
        <p:xfrm>
          <a:off x="609600" y="3429000"/>
          <a:ext cx="1524000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Assign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(Assignment)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Test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CLO5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57374"/>
              </p:ext>
            </p:extLst>
          </p:nvPr>
        </p:nvGraphicFramePr>
        <p:xfrm>
          <a:off x="2286000" y="3429000"/>
          <a:ext cx="1295400" cy="167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4918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Assign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(Mini Case)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18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CLO1,2,3,4</a:t>
                      </a:r>
                      <a:endParaRPr lang="en-US" sz="1600" dirty="0"/>
                    </a:p>
                  </a:txBody>
                  <a:tcPr/>
                </a:tc>
              </a:tr>
              <a:tr h="574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7498"/>
              </p:ext>
            </p:extLst>
          </p:nvPr>
        </p:nvGraphicFramePr>
        <p:xfrm>
          <a:off x="3733800" y="3429000"/>
          <a:ext cx="25908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371600"/>
              </a:tblGrid>
              <a:tr h="2895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Assign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(Comprehensive Case)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53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Prob.</a:t>
                      </a:r>
                      <a:r>
                        <a:rPr lang="en-US" sz="1400" baseline="0" dirty="0" smtClean="0"/>
                        <a:t> Solving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CLO1,2,3,4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Presentation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CLO4</a:t>
                      </a:r>
                      <a:endParaRPr lang="en-US" sz="1400" dirty="0"/>
                    </a:p>
                  </a:txBody>
                  <a:tcPr/>
                </a:tc>
              </a:tr>
              <a:tr h="3453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38399"/>
              </p:ext>
            </p:extLst>
          </p:nvPr>
        </p:nvGraphicFramePr>
        <p:xfrm>
          <a:off x="6477000" y="3429000"/>
          <a:ext cx="2133600" cy="13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289"/>
                <a:gridCol w="1106311"/>
              </a:tblGrid>
              <a:tr h="2895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Sem &amp; Final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Mid Sem (Test)</a:t>
                      </a:r>
                    </a:p>
                    <a:p>
                      <a:pPr algn="ctr"/>
                      <a:r>
                        <a:rPr lang="en-US" sz="1200" dirty="0" smtClean="0"/>
                        <a:t>CLO1,2,3,4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Final (Test)</a:t>
                      </a:r>
                    </a:p>
                    <a:p>
                      <a:pPr algn="ctr"/>
                      <a:r>
                        <a:rPr lang="en-US" sz="1100" dirty="0" smtClean="0"/>
                        <a:t>CLO4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990600" y="1676400"/>
            <a:ext cx="3810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H="1" flipV="1">
            <a:off x="1371600" y="1676400"/>
            <a:ext cx="61722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181100" y="1676400"/>
            <a:ext cx="1638300" cy="1790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81400" y="1676400"/>
            <a:ext cx="685800" cy="17907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267200" y="1676400"/>
            <a:ext cx="1371600" cy="17907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703932"/>
              </p:ext>
            </p:extLst>
          </p:nvPr>
        </p:nvGraphicFramePr>
        <p:xfrm>
          <a:off x="533400" y="5181600"/>
          <a:ext cx="441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Examination/Test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Problem Solving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3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339"/>
            <a:ext cx="7886700" cy="817487"/>
          </a:xfrm>
        </p:spPr>
        <p:txBody>
          <a:bodyPr/>
          <a:lstStyle/>
          <a:p>
            <a:pPr algn="ctr"/>
            <a:r>
              <a:rPr lang="en-US" dirty="0" smtClean="0"/>
              <a:t>PLO -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455171"/>
              </p:ext>
            </p:extLst>
          </p:nvPr>
        </p:nvGraphicFramePr>
        <p:xfrm>
          <a:off x="838200" y="1371600"/>
          <a:ext cx="74993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35"/>
                <a:gridCol w="749935"/>
                <a:gridCol w="749935"/>
                <a:gridCol w="749935"/>
                <a:gridCol w="749935"/>
                <a:gridCol w="749935"/>
                <a:gridCol w="749935"/>
                <a:gridCol w="749935"/>
                <a:gridCol w="749935"/>
                <a:gridCol w="7499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PLO 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PLO 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PLO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PLO 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PLO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PLO 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PLO 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PLO 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PLO 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PLO 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27351"/>
              </p:ext>
            </p:extLst>
          </p:nvPr>
        </p:nvGraphicFramePr>
        <p:xfrm>
          <a:off x="609600" y="3429000"/>
          <a:ext cx="1524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Assignment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16997"/>
              </p:ext>
            </p:extLst>
          </p:nvPr>
        </p:nvGraphicFramePr>
        <p:xfrm>
          <a:off x="2286000" y="3429000"/>
          <a:ext cx="12954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4918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4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87589"/>
              </p:ext>
            </p:extLst>
          </p:nvPr>
        </p:nvGraphicFramePr>
        <p:xfrm>
          <a:off x="3733800" y="3429000"/>
          <a:ext cx="2590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371600"/>
              </a:tblGrid>
              <a:tr h="2895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Comprehensive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53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CTPS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Presentation</a:t>
                      </a:r>
                      <a:endParaRPr lang="en-US" sz="1600" dirty="0"/>
                    </a:p>
                  </a:txBody>
                  <a:tcPr/>
                </a:tc>
              </a:tr>
              <a:tr h="3453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43107"/>
              </p:ext>
            </p:extLst>
          </p:nvPr>
        </p:nvGraphicFramePr>
        <p:xfrm>
          <a:off x="6477000" y="3429000"/>
          <a:ext cx="1905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222"/>
                <a:gridCol w="987778"/>
              </a:tblGrid>
              <a:tr h="2895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Exam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990600" y="1676400"/>
            <a:ext cx="3810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H="1" flipV="1">
            <a:off x="1371600" y="1676400"/>
            <a:ext cx="60579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181100" y="1676400"/>
            <a:ext cx="1638300" cy="1790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581400" y="1676400"/>
            <a:ext cx="685800" cy="17907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267200" y="1676400"/>
            <a:ext cx="1371600" cy="17907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41354"/>
              </p:ext>
            </p:extLst>
          </p:nvPr>
        </p:nvGraphicFramePr>
        <p:xfrm>
          <a:off x="2590800" y="5105400"/>
          <a:ext cx="441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PLO 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PLO 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PLO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5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52"/>
          </a:xfrm>
        </p:spPr>
        <p:txBody>
          <a:bodyPr/>
          <a:lstStyle/>
          <a:p>
            <a:pPr algn="ctr"/>
            <a:r>
              <a:rPr lang="en-US" b="1" dirty="0" smtClean="0"/>
              <a:t>ASSESSMENT – MQF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698142"/>
              </p:ext>
            </p:extLst>
          </p:nvPr>
        </p:nvGraphicFramePr>
        <p:xfrm>
          <a:off x="1371600" y="1371600"/>
          <a:ext cx="5999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35"/>
                <a:gridCol w="749935"/>
                <a:gridCol w="749935"/>
                <a:gridCol w="749935"/>
                <a:gridCol w="749935"/>
                <a:gridCol w="749935"/>
                <a:gridCol w="749935"/>
                <a:gridCol w="7499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MQF 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MQF 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MQF 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MQF 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MQF 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MQF 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MQF 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MQF 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31144"/>
              </p:ext>
            </p:extLst>
          </p:nvPr>
        </p:nvGraphicFramePr>
        <p:xfrm>
          <a:off x="1143000" y="3429000"/>
          <a:ext cx="1524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Assignment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87109"/>
              </p:ext>
            </p:extLst>
          </p:nvPr>
        </p:nvGraphicFramePr>
        <p:xfrm>
          <a:off x="2819400" y="3429000"/>
          <a:ext cx="12954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</a:tblGrid>
              <a:tr h="4918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Mini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4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205754"/>
              </p:ext>
            </p:extLst>
          </p:nvPr>
        </p:nvGraphicFramePr>
        <p:xfrm>
          <a:off x="4267200" y="3429000"/>
          <a:ext cx="2590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371600"/>
              </a:tblGrid>
              <a:tr h="2895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Comprehensive Case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53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CTPS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Presentation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3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97877"/>
              </p:ext>
            </p:extLst>
          </p:nvPr>
        </p:nvGraphicFramePr>
        <p:xfrm>
          <a:off x="7010400" y="3429000"/>
          <a:ext cx="1905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222"/>
                <a:gridCol w="987778"/>
              </a:tblGrid>
              <a:tr h="2895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Exam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Final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1524000" y="1676400"/>
            <a:ext cx="3810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H="1" flipV="1">
            <a:off x="1905000" y="1676400"/>
            <a:ext cx="60579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714500" y="1676400"/>
            <a:ext cx="1638300" cy="1790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029200" y="1626577"/>
            <a:ext cx="533400" cy="184052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800600" y="1676400"/>
            <a:ext cx="1371600" cy="17907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57889"/>
              </p:ext>
            </p:extLst>
          </p:nvPr>
        </p:nvGraphicFramePr>
        <p:xfrm>
          <a:off x="2057400" y="4900807"/>
          <a:ext cx="5130181" cy="164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161"/>
                <a:gridCol w="1804020"/>
              </a:tblGrid>
              <a:tr h="4730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MQF 1-Knowledge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75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MQF 5 –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Verbal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4%</a:t>
                      </a:r>
                      <a:endParaRPr lang="en-US" sz="2000" dirty="0"/>
                    </a:p>
                  </a:txBody>
                  <a:tcPr/>
                </a:tc>
              </a:tr>
              <a:tr h="4730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MQF</a:t>
                      </a:r>
                      <a:r>
                        <a:rPr lang="en-US" sz="2000" baseline="0" dirty="0" smtClean="0"/>
                        <a:t> 6 – Problem Solving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0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0" y="838200"/>
            <a:ext cx="7162800" cy="537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pPr algn="ctr"/>
            <a:r>
              <a:rPr lang="en-US" b="1" dirty="0" smtClean="0"/>
              <a:t>MQF – ASSESSMENT METHOD</a:t>
            </a:r>
            <a:endParaRPr lang="en-US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793714"/>
              </p:ext>
            </p:extLst>
          </p:nvPr>
        </p:nvGraphicFramePr>
        <p:xfrm>
          <a:off x="381000" y="1905000"/>
          <a:ext cx="8381999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633"/>
                <a:gridCol w="1567367"/>
                <a:gridCol w="2793999"/>
              </a:tblGrid>
              <a:tr h="818503"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solidFill>
                            <a:schemeClr val="tx1"/>
                          </a:solidFill>
                        </a:rPr>
                        <a:t>MQF</a:t>
                      </a:r>
                      <a:r>
                        <a:rPr lang="en-MY" sz="2000" b="1" baseline="0" dirty="0" smtClean="0">
                          <a:solidFill>
                            <a:schemeClr val="tx1"/>
                          </a:solidFill>
                        </a:rPr>
                        <a:t> LOD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 smtClean="0">
                          <a:solidFill>
                            <a:schemeClr val="tx1"/>
                          </a:solidFill>
                        </a:rPr>
                        <a:t>ASSESSMENT</a:t>
                      </a:r>
                      <a:r>
                        <a:rPr lang="en-MY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850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MQF 1-Knowledge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Mark Scheme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(0-100)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1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MQF 5 –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Verbal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Rubric</a:t>
                      </a:r>
                    </a:p>
                    <a:p>
                      <a:pPr algn="ctr"/>
                      <a:r>
                        <a:rPr lang="en-US" sz="1800" dirty="0" smtClean="0"/>
                        <a:t>AACSB</a:t>
                      </a:r>
                      <a:r>
                        <a:rPr lang="en-US" sz="1800" baseline="0" dirty="0" smtClean="0"/>
                        <a:t> (Scale1-4)</a:t>
                      </a:r>
                      <a:endParaRPr lang="en-US" sz="1800" dirty="0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MQF</a:t>
                      </a:r>
                      <a:r>
                        <a:rPr lang="en-US" sz="2000" baseline="0" dirty="0" smtClean="0"/>
                        <a:t> 6 – Problem Solving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Rubric</a:t>
                      </a:r>
                    </a:p>
                    <a:p>
                      <a:pPr algn="ctr"/>
                      <a:r>
                        <a:rPr lang="en-US" sz="1800" dirty="0" smtClean="0"/>
                        <a:t>AACSB</a:t>
                      </a:r>
                      <a:r>
                        <a:rPr lang="en-US" sz="1800" baseline="0" dirty="0" smtClean="0"/>
                        <a:t> (Scale1-4)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7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72500" cy="762000"/>
          </a:xfrm>
          <a:noFill/>
        </p:spPr>
        <p:txBody>
          <a:bodyPr/>
          <a:lstStyle/>
          <a:p>
            <a:pPr algn="ctr" eaLnBrk="1" hangingPunct="1"/>
            <a:r>
              <a:rPr lang="en-MY" altLang="en-US" sz="3200" b="1" dirty="0" smtClean="0"/>
              <a:t>RADAR WEB OUTPUT</a:t>
            </a:r>
            <a:endParaRPr lang="en-US" altLang="en-US" sz="3200" b="1" u="sng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469507"/>
              </p:ext>
            </p:extLst>
          </p:nvPr>
        </p:nvGraphicFramePr>
        <p:xfrm>
          <a:off x="838200" y="876300"/>
          <a:ext cx="7543800" cy="579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609725"/>
            <a:ext cx="65055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8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" y="889632"/>
            <a:ext cx="9061709" cy="566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5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10395" y="1244976"/>
            <a:ext cx="18288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Planning (1)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96357" y="2919413"/>
            <a:ext cx="1905000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Developing (2)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6310" y="4419600"/>
            <a:ext cx="2133600" cy="11747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Implementing (3)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6917" y="2847975"/>
            <a:ext cx="18288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Evaluating (4)</a:t>
            </a:r>
          </a:p>
        </p:txBody>
      </p:sp>
      <p:sp>
        <p:nvSpPr>
          <p:cNvPr id="10" name="Curved Down Arrow 9"/>
          <p:cNvSpPr/>
          <p:nvPr/>
        </p:nvSpPr>
        <p:spPr>
          <a:xfrm rot="13426493">
            <a:off x="2582572" y="4233863"/>
            <a:ext cx="1260475" cy="360362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urved Down Arrow 10"/>
          <p:cNvSpPr/>
          <p:nvPr/>
        </p:nvSpPr>
        <p:spPr>
          <a:xfrm rot="3491400">
            <a:off x="4845553" y="2297907"/>
            <a:ext cx="1260475" cy="360362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urved Down Arrow 11"/>
          <p:cNvSpPr/>
          <p:nvPr/>
        </p:nvSpPr>
        <p:spPr>
          <a:xfrm rot="7995472">
            <a:off x="4780466" y="4250531"/>
            <a:ext cx="1260475" cy="360363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Curved Down Arrow 12"/>
          <p:cNvSpPr/>
          <p:nvPr/>
        </p:nvSpPr>
        <p:spPr>
          <a:xfrm rot="18988011">
            <a:off x="2512722" y="2232025"/>
            <a:ext cx="1260475" cy="360363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99722" y="1347788"/>
            <a:ext cx="3100678" cy="2166449"/>
            <a:chOff x="180921" y="1500174"/>
            <a:chExt cx="3101005" cy="2166243"/>
          </a:xfrm>
        </p:grpSpPr>
        <p:sp>
          <p:nvSpPr>
            <p:cNvPr id="39990" name="TextBox 23"/>
            <p:cNvSpPr txBox="1">
              <a:spLocks noChangeArrowheads="1"/>
            </p:cNvSpPr>
            <p:nvPr/>
          </p:nvSpPr>
          <p:spPr bwMode="auto">
            <a:xfrm>
              <a:off x="1419188" y="3143247"/>
              <a:ext cx="948242" cy="5231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 dirty="0" smtClean="0">
                  <a:solidFill>
                    <a:prstClr val="black"/>
                  </a:solidFill>
                </a:rPr>
                <a:t>Evaluate/ </a:t>
              </a:r>
              <a:r>
                <a:rPr lang="en-US" sz="1400" dirty="0" err="1">
                  <a:solidFill>
                    <a:prstClr val="black"/>
                  </a:solidFill>
                </a:rPr>
                <a:t>analyse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9991" name="TextBox 80"/>
            <p:cNvSpPr txBox="1">
              <a:spLocks noChangeArrowheads="1"/>
            </p:cNvSpPr>
            <p:nvPr/>
          </p:nvSpPr>
          <p:spPr bwMode="auto">
            <a:xfrm>
              <a:off x="180921" y="2643182"/>
              <a:ext cx="2105063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 dirty="0">
                  <a:solidFill>
                    <a:prstClr val="black"/>
                  </a:solidFill>
                </a:rPr>
                <a:t>Closing the Loop  (CDL)</a:t>
              </a:r>
            </a:p>
          </p:txBody>
        </p:sp>
        <p:sp>
          <p:nvSpPr>
            <p:cNvPr id="39992" name="TextBox 81"/>
            <p:cNvSpPr txBox="1">
              <a:spLocks noChangeArrowheads="1"/>
            </p:cNvSpPr>
            <p:nvPr/>
          </p:nvSpPr>
          <p:spPr bwMode="auto">
            <a:xfrm>
              <a:off x="538437" y="2071678"/>
              <a:ext cx="1090363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CQI Report</a:t>
              </a:r>
            </a:p>
          </p:txBody>
        </p:sp>
        <p:cxnSp>
          <p:nvCxnSpPr>
            <p:cNvPr id="84" name="Shape 83"/>
            <p:cNvCxnSpPr/>
            <p:nvPr/>
          </p:nvCxnSpPr>
          <p:spPr>
            <a:xfrm rot="10800000">
              <a:off x="1071893" y="2950959"/>
              <a:ext cx="338151" cy="453873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944112" y="2507346"/>
              <a:ext cx="263500" cy="79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95" name="TextBox 90"/>
            <p:cNvSpPr txBox="1">
              <a:spLocks noChangeArrowheads="1"/>
            </p:cNvSpPr>
            <p:nvPr/>
          </p:nvSpPr>
          <p:spPr bwMode="auto">
            <a:xfrm>
              <a:off x="2143108" y="1500174"/>
              <a:ext cx="1138818" cy="5231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defTabSz="914400" eaLnBrk="1" hangingPunct="1"/>
              <a:r>
                <a:rPr lang="en-US" sz="1400" dirty="0">
                  <a:solidFill>
                    <a:srgbClr val="FFFFFF"/>
                  </a:solidFill>
                </a:rPr>
                <a:t>Curriculum REVIEW</a:t>
              </a:r>
            </a:p>
          </p:txBody>
        </p:sp>
        <p:cxnSp>
          <p:nvCxnSpPr>
            <p:cNvPr id="92" name="Shape 91"/>
            <p:cNvCxnSpPr>
              <a:stCxn id="39992" idx="0"/>
              <a:endCxn id="39995" idx="1"/>
            </p:cNvCxnSpPr>
            <p:nvPr/>
          </p:nvCxnSpPr>
          <p:spPr>
            <a:xfrm rot="5400000" flipH="1" flipV="1">
              <a:off x="1458404" y="1386974"/>
              <a:ext cx="309919" cy="1059490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990633" y="2540296"/>
            <a:ext cx="3084298" cy="2736456"/>
            <a:chOff x="6072188" y="2692696"/>
            <a:chExt cx="3084014" cy="2736353"/>
          </a:xfrm>
        </p:grpSpPr>
        <p:sp>
          <p:nvSpPr>
            <p:cNvPr id="39975" name="TextBox 19"/>
            <p:cNvSpPr txBox="1">
              <a:spLocks noChangeArrowheads="1"/>
            </p:cNvSpPr>
            <p:nvPr/>
          </p:nvSpPr>
          <p:spPr bwMode="auto">
            <a:xfrm>
              <a:off x="6728411" y="3286166"/>
              <a:ext cx="2065191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Course Outcomes (CO)</a:t>
              </a:r>
            </a:p>
          </p:txBody>
        </p:sp>
        <p:sp>
          <p:nvSpPr>
            <p:cNvPr id="39976" name="TextBox 20"/>
            <p:cNvSpPr txBox="1">
              <a:spLocks noChangeArrowheads="1"/>
            </p:cNvSpPr>
            <p:nvPr/>
          </p:nvSpPr>
          <p:spPr bwMode="auto">
            <a:xfrm>
              <a:off x="7358198" y="4429260"/>
              <a:ext cx="499994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SLT</a:t>
              </a:r>
            </a:p>
          </p:txBody>
        </p:sp>
        <p:sp>
          <p:nvSpPr>
            <p:cNvPr id="39977" name="TextBox 21"/>
            <p:cNvSpPr txBox="1">
              <a:spLocks noChangeArrowheads="1"/>
            </p:cNvSpPr>
            <p:nvPr/>
          </p:nvSpPr>
          <p:spPr bwMode="auto">
            <a:xfrm>
              <a:off x="6072188" y="2692696"/>
              <a:ext cx="1050391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Curriculum</a:t>
              </a:r>
            </a:p>
          </p:txBody>
        </p:sp>
        <p:sp>
          <p:nvSpPr>
            <p:cNvPr id="39978" name="TextBox 22"/>
            <p:cNvSpPr txBox="1">
              <a:spLocks noChangeArrowheads="1"/>
            </p:cNvSpPr>
            <p:nvPr/>
          </p:nvSpPr>
          <p:spPr bwMode="auto">
            <a:xfrm>
              <a:off x="7905417" y="3929156"/>
              <a:ext cx="1250785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Assessments</a:t>
              </a:r>
            </a:p>
          </p:txBody>
        </p:sp>
        <p:sp>
          <p:nvSpPr>
            <p:cNvPr id="39979" name="TextBox 24"/>
            <p:cNvSpPr txBox="1">
              <a:spLocks noChangeArrowheads="1"/>
            </p:cNvSpPr>
            <p:nvPr/>
          </p:nvSpPr>
          <p:spPr bwMode="auto">
            <a:xfrm>
              <a:off x="6675431" y="3929156"/>
              <a:ext cx="1134845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TL Activities</a:t>
              </a:r>
            </a:p>
          </p:txBody>
        </p:sp>
        <p:sp>
          <p:nvSpPr>
            <p:cNvPr id="39980" name="TextBox 28"/>
            <p:cNvSpPr txBox="1">
              <a:spLocks noChangeArrowheads="1"/>
            </p:cNvSpPr>
            <p:nvPr/>
          </p:nvSpPr>
          <p:spPr bwMode="auto">
            <a:xfrm>
              <a:off x="7072418" y="4929363"/>
              <a:ext cx="1100089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Credit Hour</a:t>
              </a:r>
            </a:p>
          </p:txBody>
        </p:sp>
        <p:cxnSp>
          <p:nvCxnSpPr>
            <p:cNvPr id="38" name="Shape 37"/>
            <p:cNvCxnSpPr>
              <a:stCxn id="39977" idx="3"/>
              <a:endCxn id="39975" idx="0"/>
            </p:cNvCxnSpPr>
            <p:nvPr/>
          </p:nvCxnSpPr>
          <p:spPr bwMode="auto">
            <a:xfrm>
              <a:off x="7122579" y="2846597"/>
              <a:ext cx="638428" cy="439569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9975" idx="2"/>
              <a:endCxn id="39979" idx="0"/>
            </p:cNvCxnSpPr>
            <p:nvPr/>
          </p:nvCxnSpPr>
          <p:spPr bwMode="auto">
            <a:xfrm flipH="1">
              <a:off x="7242853" y="3593966"/>
              <a:ext cx="518153" cy="3351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9975" idx="2"/>
            </p:cNvCxnSpPr>
            <p:nvPr/>
          </p:nvCxnSpPr>
          <p:spPr bwMode="auto">
            <a:xfrm>
              <a:off x="7761006" y="3593966"/>
              <a:ext cx="473732" cy="3351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9979" idx="2"/>
              <a:endCxn id="39976" idx="0"/>
            </p:cNvCxnSpPr>
            <p:nvPr/>
          </p:nvCxnSpPr>
          <p:spPr bwMode="auto">
            <a:xfrm>
              <a:off x="7242853" y="4236956"/>
              <a:ext cx="365342" cy="1923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9978" idx="2"/>
              <a:endCxn id="39976" idx="0"/>
            </p:cNvCxnSpPr>
            <p:nvPr/>
          </p:nvCxnSpPr>
          <p:spPr bwMode="auto">
            <a:xfrm flipH="1">
              <a:off x="7608195" y="4236956"/>
              <a:ext cx="922614" cy="1923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9976" idx="2"/>
              <a:endCxn id="39980" idx="0"/>
            </p:cNvCxnSpPr>
            <p:nvPr/>
          </p:nvCxnSpPr>
          <p:spPr bwMode="auto">
            <a:xfrm rot="16200000" flipH="1">
              <a:off x="7520134" y="4825925"/>
              <a:ext cx="192081" cy="1428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178716" y="2749470"/>
              <a:ext cx="884154" cy="461945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200" dirty="0">
                  <a:solidFill>
                    <a:prstClr val="black"/>
                  </a:solidFill>
                </a:rPr>
                <a:t>Bloom</a:t>
              </a:r>
              <a:r>
                <a:rPr lang="ja-JP" altLang="en-US" sz="1200" dirty="0">
                  <a:solidFill>
                    <a:prstClr val="black"/>
                  </a:solidFill>
                </a:rPr>
                <a:t>’</a:t>
              </a:r>
              <a:r>
                <a:rPr lang="en-US" sz="1200" dirty="0">
                  <a:solidFill>
                    <a:prstClr val="black"/>
                  </a:solidFill>
                </a:rPr>
                <a:t>s </a:t>
              </a:r>
            </a:p>
            <a:p>
              <a:pPr defTabSz="914400" eaLnBrk="1" hangingPunct="1"/>
              <a:r>
                <a:rPr lang="en-US" sz="1200" dirty="0">
                  <a:solidFill>
                    <a:prstClr val="black"/>
                  </a:solidFill>
                </a:rPr>
                <a:t>Taxonomy</a:t>
              </a:r>
            </a:p>
          </p:txBody>
        </p:sp>
        <p:cxnSp>
          <p:nvCxnSpPr>
            <p:cNvPr id="63" name="Elbow Connector 62"/>
            <p:cNvCxnSpPr>
              <a:stCxn id="39977" idx="2"/>
              <a:endCxn id="39962" idx="0"/>
            </p:cNvCxnSpPr>
            <p:nvPr/>
          </p:nvCxnSpPr>
          <p:spPr>
            <a:xfrm rot="5400000">
              <a:off x="5144301" y="3975965"/>
              <a:ext cx="2428552" cy="477615"/>
            </a:xfrm>
            <a:prstGeom prst="bentConnector3">
              <a:avLst>
                <a:gd name="adj1" fmla="val 63071"/>
              </a:avLst>
            </a:prstGeom>
            <a:ln w="1905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234738" y="4346226"/>
              <a:ext cx="884154" cy="461945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200" dirty="0">
                  <a:solidFill>
                    <a:prstClr val="black"/>
                  </a:solidFill>
                </a:rPr>
                <a:t>Bloom</a:t>
              </a:r>
              <a:r>
                <a:rPr lang="ja-JP" altLang="en-US" sz="1200" dirty="0">
                  <a:solidFill>
                    <a:prstClr val="black"/>
                  </a:solidFill>
                </a:rPr>
                <a:t>’</a:t>
              </a:r>
              <a:r>
                <a:rPr lang="en-US" sz="1200" dirty="0">
                  <a:solidFill>
                    <a:prstClr val="black"/>
                  </a:solidFill>
                </a:rPr>
                <a:t>s </a:t>
              </a:r>
            </a:p>
            <a:p>
              <a:pPr defTabSz="914400" eaLnBrk="1" hangingPunct="1"/>
              <a:r>
                <a:rPr lang="en-US" sz="1200" dirty="0">
                  <a:solidFill>
                    <a:prstClr val="black"/>
                  </a:solidFill>
                </a:rPr>
                <a:t>Taxonomy</a:t>
              </a:r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133060" y="4040188"/>
            <a:ext cx="6430298" cy="2451100"/>
            <a:chOff x="214313" y="4192588"/>
            <a:chExt cx="6430298" cy="2451100"/>
          </a:xfrm>
        </p:grpSpPr>
        <p:sp>
          <p:nvSpPr>
            <p:cNvPr id="39960" name="TextBox 66"/>
            <p:cNvSpPr txBox="1">
              <a:spLocks noChangeArrowheads="1"/>
            </p:cNvSpPr>
            <p:nvPr/>
          </p:nvSpPr>
          <p:spPr bwMode="auto">
            <a:xfrm>
              <a:off x="214313" y="6335888"/>
              <a:ext cx="2096777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Summative Assessment</a:t>
              </a:r>
            </a:p>
          </p:txBody>
        </p:sp>
        <p:sp>
          <p:nvSpPr>
            <p:cNvPr id="76" name="Right Brace 75"/>
            <p:cNvSpPr/>
            <p:nvPr/>
          </p:nvSpPr>
          <p:spPr bwMode="auto">
            <a:xfrm>
              <a:off x="2357438" y="4357688"/>
              <a:ext cx="684212" cy="2214562"/>
            </a:xfrm>
            <a:prstGeom prst="rightBrace">
              <a:avLst>
                <a:gd name="adj1" fmla="val 27739"/>
                <a:gd name="adj2" fmla="val 5532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MY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2" name="TextBox 58"/>
            <p:cNvSpPr txBox="1">
              <a:spLocks noChangeArrowheads="1"/>
            </p:cNvSpPr>
            <p:nvPr/>
          </p:nvSpPr>
          <p:spPr bwMode="auto">
            <a:xfrm>
              <a:off x="5594330" y="5429151"/>
              <a:ext cx="1050281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Curriculum</a:t>
              </a:r>
            </a:p>
          </p:txBody>
        </p:sp>
        <p:sp>
          <p:nvSpPr>
            <p:cNvPr id="39963" name="TextBox 59"/>
            <p:cNvSpPr txBox="1">
              <a:spLocks noChangeArrowheads="1"/>
            </p:cNvSpPr>
            <p:nvPr/>
          </p:nvSpPr>
          <p:spPr bwMode="auto">
            <a:xfrm>
              <a:off x="3929063" y="5935760"/>
              <a:ext cx="1239433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Documenting</a:t>
              </a:r>
            </a:p>
          </p:txBody>
        </p:sp>
        <p:sp>
          <p:nvSpPr>
            <p:cNvPr id="39964" name="TextBox 60"/>
            <p:cNvSpPr txBox="1">
              <a:spLocks noChangeArrowheads="1"/>
            </p:cNvSpPr>
            <p:nvPr/>
          </p:nvSpPr>
          <p:spPr bwMode="auto">
            <a:xfrm>
              <a:off x="3071813" y="5429151"/>
              <a:ext cx="1011808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Evidences</a:t>
              </a:r>
            </a:p>
          </p:txBody>
        </p:sp>
        <p:sp>
          <p:nvSpPr>
            <p:cNvPr id="39965" name="TextBox 61"/>
            <p:cNvSpPr txBox="1">
              <a:spLocks noChangeArrowheads="1"/>
            </p:cNvSpPr>
            <p:nvPr/>
          </p:nvSpPr>
          <p:spPr bwMode="auto">
            <a:xfrm>
              <a:off x="214313" y="4907021"/>
              <a:ext cx="1170505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Lesson Plan</a:t>
              </a:r>
            </a:p>
          </p:txBody>
        </p:sp>
        <p:sp>
          <p:nvSpPr>
            <p:cNvPr id="39966" name="TextBox 62"/>
            <p:cNvSpPr txBox="1">
              <a:spLocks noChangeArrowheads="1"/>
            </p:cNvSpPr>
            <p:nvPr/>
          </p:nvSpPr>
          <p:spPr bwMode="auto">
            <a:xfrm>
              <a:off x="214313" y="4549805"/>
              <a:ext cx="1269249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Test Blueprint</a:t>
              </a:r>
            </a:p>
          </p:txBody>
        </p:sp>
        <p:sp>
          <p:nvSpPr>
            <p:cNvPr id="39967" name="TextBox 63"/>
            <p:cNvSpPr txBox="1">
              <a:spLocks noChangeArrowheads="1"/>
            </p:cNvSpPr>
            <p:nvPr/>
          </p:nvSpPr>
          <p:spPr bwMode="auto">
            <a:xfrm>
              <a:off x="214313" y="5264238"/>
              <a:ext cx="1527971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Marking Scheme</a:t>
              </a:r>
            </a:p>
          </p:txBody>
        </p:sp>
        <p:sp>
          <p:nvSpPr>
            <p:cNvPr id="39968" name="TextBox 64"/>
            <p:cNvSpPr txBox="1">
              <a:spLocks noChangeArrowheads="1"/>
            </p:cNvSpPr>
            <p:nvPr/>
          </p:nvSpPr>
          <p:spPr bwMode="auto">
            <a:xfrm>
              <a:off x="214313" y="5621455"/>
              <a:ext cx="1508735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Student Portfolio</a:t>
              </a:r>
            </a:p>
          </p:txBody>
        </p:sp>
        <p:sp>
          <p:nvSpPr>
            <p:cNvPr id="39969" name="TextBox 65"/>
            <p:cNvSpPr txBox="1">
              <a:spLocks noChangeArrowheads="1"/>
            </p:cNvSpPr>
            <p:nvPr/>
          </p:nvSpPr>
          <p:spPr bwMode="auto">
            <a:xfrm>
              <a:off x="214313" y="5978671"/>
              <a:ext cx="1995789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Formative Assessment</a:t>
              </a:r>
            </a:p>
          </p:txBody>
        </p:sp>
        <p:sp>
          <p:nvSpPr>
            <p:cNvPr id="39970" name="TextBox 67"/>
            <p:cNvSpPr txBox="1">
              <a:spLocks noChangeArrowheads="1"/>
            </p:cNvSpPr>
            <p:nvPr/>
          </p:nvSpPr>
          <p:spPr bwMode="auto">
            <a:xfrm>
              <a:off x="214313" y="4192588"/>
              <a:ext cx="1947955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Entrance/Exit Surveys</a:t>
              </a:r>
            </a:p>
          </p:txBody>
        </p:sp>
        <p:sp>
          <p:nvSpPr>
            <p:cNvPr id="39971" name="TextBox 68"/>
            <p:cNvSpPr txBox="1">
              <a:spLocks noChangeArrowheads="1"/>
            </p:cNvSpPr>
            <p:nvPr/>
          </p:nvSpPr>
          <p:spPr bwMode="auto">
            <a:xfrm>
              <a:off x="1785938" y="5264238"/>
              <a:ext cx="792199" cy="30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Rubrics</a:t>
              </a:r>
            </a:p>
          </p:txBody>
        </p:sp>
        <p:cxnSp>
          <p:nvCxnSpPr>
            <p:cNvPr id="70" name="Shape 69"/>
            <p:cNvCxnSpPr>
              <a:stCxn id="39962" idx="2"/>
            </p:cNvCxnSpPr>
            <p:nvPr/>
          </p:nvCxnSpPr>
          <p:spPr bwMode="auto">
            <a:xfrm rot="5400000">
              <a:off x="5465823" y="5439627"/>
              <a:ext cx="356325" cy="950973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hape 77"/>
            <p:cNvCxnSpPr>
              <a:stCxn id="39963" idx="1"/>
              <a:endCxn id="39964" idx="2"/>
            </p:cNvCxnSpPr>
            <p:nvPr/>
          </p:nvCxnSpPr>
          <p:spPr bwMode="auto">
            <a:xfrm rot="10800000">
              <a:off x="3577717" y="5736952"/>
              <a:ext cx="351346" cy="352709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214563" y="5857875"/>
              <a:ext cx="884237" cy="461963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200">
                  <a:solidFill>
                    <a:prstClr val="black"/>
                  </a:solidFill>
                </a:rPr>
                <a:t>Bloom</a:t>
              </a:r>
              <a:r>
                <a:rPr lang="ja-JP" altLang="en-US" sz="1200">
                  <a:solidFill>
                    <a:prstClr val="black"/>
                  </a:solidFill>
                </a:rPr>
                <a:t>’</a:t>
              </a:r>
              <a:r>
                <a:rPr lang="en-US" sz="1200">
                  <a:solidFill>
                    <a:prstClr val="black"/>
                  </a:solidFill>
                </a:rPr>
                <a:t>s </a:t>
              </a:r>
            </a:p>
            <a:p>
              <a:pPr defTabSz="914400" eaLnBrk="1" hangingPunct="1"/>
              <a:r>
                <a:rPr lang="en-US" sz="1200">
                  <a:solidFill>
                    <a:prstClr val="black"/>
                  </a:solidFill>
                </a:rPr>
                <a:t>Taxonomy</a:t>
              </a: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4347872" y="859882"/>
            <a:ext cx="4216872" cy="1680415"/>
            <a:chOff x="4429125" y="1012282"/>
            <a:chExt cx="4216872" cy="1680415"/>
          </a:xfrm>
        </p:grpSpPr>
        <p:sp>
          <p:nvSpPr>
            <p:cNvPr id="39951" name="TextBox 18"/>
            <p:cNvSpPr txBox="1">
              <a:spLocks noChangeArrowheads="1"/>
            </p:cNvSpPr>
            <p:nvPr/>
          </p:nvSpPr>
          <p:spPr bwMode="auto">
            <a:xfrm>
              <a:off x="5262015" y="1571715"/>
              <a:ext cx="1449238" cy="307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 dirty="0">
                  <a:solidFill>
                    <a:prstClr val="black"/>
                  </a:solidFill>
                </a:rPr>
                <a:t>Academic Level</a:t>
              </a:r>
            </a:p>
          </p:txBody>
        </p:sp>
        <p:sp>
          <p:nvSpPr>
            <p:cNvPr id="39952" name="TextBox 25"/>
            <p:cNvSpPr txBox="1">
              <a:spLocks noChangeArrowheads="1"/>
            </p:cNvSpPr>
            <p:nvPr/>
          </p:nvSpPr>
          <p:spPr bwMode="auto">
            <a:xfrm>
              <a:off x="4429125" y="1012282"/>
              <a:ext cx="1050144" cy="307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Curriculum</a:t>
              </a:r>
            </a:p>
          </p:txBody>
        </p:sp>
        <p:sp>
          <p:nvSpPr>
            <p:cNvPr id="39953" name="TextBox 26"/>
            <p:cNvSpPr txBox="1">
              <a:spLocks noChangeArrowheads="1"/>
            </p:cNvSpPr>
            <p:nvPr/>
          </p:nvSpPr>
          <p:spPr bwMode="auto">
            <a:xfrm>
              <a:off x="7070045" y="1285905"/>
              <a:ext cx="564501" cy="307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400">
                  <a:solidFill>
                    <a:prstClr val="black"/>
                  </a:solidFill>
                </a:rPr>
                <a:t>PEO</a:t>
              </a:r>
            </a:p>
          </p:txBody>
        </p:sp>
        <p:sp>
          <p:nvSpPr>
            <p:cNvPr id="39954" name="TextBox 27"/>
            <p:cNvSpPr txBox="1">
              <a:spLocks noChangeArrowheads="1"/>
            </p:cNvSpPr>
            <p:nvPr/>
          </p:nvSpPr>
          <p:spPr bwMode="auto">
            <a:xfrm>
              <a:off x="7081796" y="1786073"/>
              <a:ext cx="1440793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defTabSz="914400" eaLnBrk="1" hangingPunct="1"/>
              <a:r>
                <a:rPr lang="en-US" sz="1400">
                  <a:solidFill>
                    <a:prstClr val="black"/>
                  </a:solidFill>
                </a:rPr>
                <a:t>Program Outcomes (PO)</a:t>
              </a:r>
            </a:p>
          </p:txBody>
        </p:sp>
        <p:cxnSp>
          <p:nvCxnSpPr>
            <p:cNvPr id="31" name="Shape 30"/>
            <p:cNvCxnSpPr>
              <a:stCxn id="39952" idx="3"/>
              <a:endCxn id="39951" idx="0"/>
            </p:cNvCxnSpPr>
            <p:nvPr/>
          </p:nvCxnSpPr>
          <p:spPr bwMode="auto">
            <a:xfrm>
              <a:off x="5479269" y="1166202"/>
              <a:ext cx="507365" cy="405513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9951" idx="3"/>
              <a:endCxn id="39953" idx="1"/>
            </p:cNvCxnSpPr>
            <p:nvPr/>
          </p:nvCxnSpPr>
          <p:spPr bwMode="auto">
            <a:xfrm flipV="1">
              <a:off x="6711253" y="1439825"/>
              <a:ext cx="358792" cy="2858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9951" idx="3"/>
              <a:endCxn id="39954" idx="1"/>
            </p:cNvCxnSpPr>
            <p:nvPr/>
          </p:nvCxnSpPr>
          <p:spPr bwMode="auto">
            <a:xfrm>
              <a:off x="6711253" y="1725635"/>
              <a:ext cx="370543" cy="32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39951" idx="2"/>
              <a:endCxn id="39977" idx="0"/>
            </p:cNvCxnSpPr>
            <p:nvPr/>
          </p:nvCxnSpPr>
          <p:spPr bwMode="auto">
            <a:xfrm rot="16200000" flipH="1">
              <a:off x="5885319" y="1980869"/>
              <a:ext cx="813142" cy="61051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59" name="TextBox 59"/>
            <p:cNvSpPr txBox="1">
              <a:spLocks noChangeArrowheads="1"/>
            </p:cNvSpPr>
            <p:nvPr/>
          </p:nvSpPr>
          <p:spPr bwMode="auto">
            <a:xfrm>
              <a:off x="7762422" y="1252823"/>
              <a:ext cx="883575" cy="4616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914400" eaLnBrk="1" hangingPunct="1"/>
              <a:r>
                <a:rPr lang="en-US" sz="1200">
                  <a:solidFill>
                    <a:prstClr val="black"/>
                  </a:solidFill>
                </a:rPr>
                <a:t>Program</a:t>
              </a:r>
            </a:p>
            <a:p>
              <a:pPr defTabSz="914400" eaLnBrk="1" hangingPunct="1"/>
              <a:r>
                <a:rPr lang="en-US" sz="1200">
                  <a:solidFill>
                    <a:prstClr val="black"/>
                  </a:solidFill>
                </a:rPr>
                <a:t>Standards</a:t>
              </a:r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rgbClr val="CCFFCC"/>
          </a:solidFill>
        </p:spPr>
        <p:txBody>
          <a:bodyPr anchor="ctr">
            <a:normAutofit/>
          </a:bodyPr>
          <a:lstStyle/>
          <a:p>
            <a:pPr algn="ctr" defTabSz="914400"/>
            <a:r>
              <a:rPr lang="en-US" sz="3600" dirty="0" smtClean="0">
                <a:solidFill>
                  <a:srgbClr val="000000"/>
                </a:solidFill>
                <a:latin typeface="Gill Sans MT"/>
                <a:cs typeface="Gill Sans MT"/>
              </a:rPr>
              <a:t>OBE PROCESS</a:t>
            </a:r>
            <a:endParaRPr lang="en-US" sz="3600" dirty="0">
              <a:solidFill>
                <a:srgbClr val="000000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98781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2631326"/>
              </p:ext>
            </p:extLst>
          </p:nvPr>
        </p:nvGraphicFramePr>
        <p:xfrm>
          <a:off x="1524000" y="1371600"/>
          <a:ext cx="6858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415343"/>
            <a:ext cx="424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Planning &amp;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4808" y="2967335"/>
            <a:ext cx="4094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OBE System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8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77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275"/>
            <a:ext cx="46482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6" y="3463293"/>
            <a:ext cx="5160269" cy="322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463293"/>
            <a:ext cx="84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17" y="354149"/>
            <a:ext cx="150839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96" y="2014147"/>
            <a:ext cx="2350841" cy="176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 rot="19771971">
            <a:off x="5356861" y="2261837"/>
            <a:ext cx="1143000" cy="6096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-1066800"/>
            <a:ext cx="841851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3526304"/>
            <a:ext cx="38282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Do it Right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School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Program Coordinators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Course Coordinators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Lectures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1851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198813" y="6215063"/>
            <a:ext cx="509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(R.E. Gerber, 1996 in Shahrin Mohamed, 2007 )</a:t>
            </a:r>
            <a:endParaRPr lang="en-MY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1"/>
          <p:cNvGrpSpPr>
            <a:grpSpLocks/>
          </p:cNvGrpSpPr>
          <p:nvPr/>
        </p:nvGrpSpPr>
        <p:grpSpPr bwMode="auto">
          <a:xfrm>
            <a:off x="381000" y="1371600"/>
            <a:ext cx="8262938" cy="4994275"/>
            <a:chOff x="-482798" y="874713"/>
            <a:chExt cx="9626798" cy="5297487"/>
          </a:xfrm>
        </p:grpSpPr>
        <p:sp>
          <p:nvSpPr>
            <p:cNvPr id="5127" name="Text Box 2"/>
            <p:cNvSpPr txBox="1">
              <a:spLocks noChangeArrowheads="1"/>
            </p:cNvSpPr>
            <p:nvPr/>
          </p:nvSpPr>
          <p:spPr bwMode="auto">
            <a:xfrm>
              <a:off x="-482798" y="1605708"/>
              <a:ext cx="1509204" cy="2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 Narrow" pitchFamily="34" charset="0"/>
                </a:rPr>
                <a:t>Stakeholders</a:t>
              </a:r>
            </a:p>
          </p:txBody>
        </p:sp>
        <p:sp>
          <p:nvSpPr>
            <p:cNvPr id="5128" name="Text Box 3"/>
            <p:cNvSpPr txBox="1">
              <a:spLocks noChangeArrowheads="1"/>
            </p:cNvSpPr>
            <p:nvPr/>
          </p:nvSpPr>
          <p:spPr bwMode="auto">
            <a:xfrm>
              <a:off x="-217060" y="2758282"/>
              <a:ext cx="1193604" cy="78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P</a:t>
              </a:r>
              <a:r>
                <a:rPr lang="en-US" altLang="en-US" sz="1200" b="1">
                  <a:latin typeface="Arial Narrow" pitchFamily="34" charset="0"/>
                </a:rPr>
                <a:t>rograme  </a:t>
              </a:r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E</a:t>
              </a:r>
              <a:r>
                <a:rPr lang="en-US" altLang="en-US" sz="1200" b="1">
                  <a:latin typeface="Arial Narrow" pitchFamily="34" charset="0"/>
                </a:rPr>
                <a:t>ducational </a:t>
              </a:r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O</a:t>
              </a:r>
              <a:r>
                <a:rPr lang="en-US" altLang="en-US" sz="1200" b="1">
                  <a:latin typeface="Arial Narrow" pitchFamily="34" charset="0"/>
                </a:rPr>
                <a:t>bjectives</a:t>
              </a:r>
            </a:p>
          </p:txBody>
        </p:sp>
        <p:sp>
          <p:nvSpPr>
            <p:cNvPr id="5129" name="Line 4"/>
            <p:cNvSpPr>
              <a:spLocks noChangeShapeType="1"/>
            </p:cNvSpPr>
            <p:nvPr/>
          </p:nvSpPr>
          <p:spPr bwMode="auto">
            <a:xfrm>
              <a:off x="0" y="2590800"/>
              <a:ext cx="89916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5"/>
            <p:cNvSpPr>
              <a:spLocks noChangeShapeType="1"/>
            </p:cNvSpPr>
            <p:nvPr/>
          </p:nvSpPr>
          <p:spPr bwMode="auto">
            <a:xfrm>
              <a:off x="0" y="3659188"/>
              <a:ext cx="89916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6"/>
            <p:cNvSpPr>
              <a:spLocks noChangeShapeType="1"/>
            </p:cNvSpPr>
            <p:nvPr/>
          </p:nvSpPr>
          <p:spPr bwMode="auto">
            <a:xfrm>
              <a:off x="836613" y="893763"/>
              <a:ext cx="12700" cy="522763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7"/>
            <p:cNvSpPr>
              <a:spLocks noChangeShapeType="1"/>
            </p:cNvSpPr>
            <p:nvPr/>
          </p:nvSpPr>
          <p:spPr bwMode="auto">
            <a:xfrm>
              <a:off x="0" y="6172200"/>
              <a:ext cx="89916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0" y="874713"/>
              <a:ext cx="89916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Text Box 18"/>
            <p:cNvSpPr txBox="1">
              <a:spLocks noChangeArrowheads="1"/>
            </p:cNvSpPr>
            <p:nvPr/>
          </p:nvSpPr>
          <p:spPr bwMode="auto">
            <a:xfrm>
              <a:off x="1171575" y="2822575"/>
              <a:ext cx="959066" cy="32643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PEO-1</a:t>
              </a:r>
            </a:p>
          </p:txBody>
        </p:sp>
        <p:sp>
          <p:nvSpPr>
            <p:cNvPr id="5135" name="AutoShape 19"/>
            <p:cNvSpPr>
              <a:spLocks noChangeArrowheads="1"/>
            </p:cNvSpPr>
            <p:nvPr/>
          </p:nvSpPr>
          <p:spPr bwMode="auto">
            <a:xfrm>
              <a:off x="962025" y="979488"/>
              <a:ext cx="2017468" cy="1192573"/>
            </a:xfrm>
            <a:prstGeom prst="cloudCallout">
              <a:avLst>
                <a:gd name="adj1" fmla="val 8250"/>
                <a:gd name="adj2" fmla="val 46019"/>
              </a:avLst>
            </a:pr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Regulatory / Professional Bodies</a:t>
              </a:r>
            </a:p>
          </p:txBody>
        </p:sp>
        <p:sp>
          <p:nvSpPr>
            <p:cNvPr id="5136" name="AutoShape 21"/>
            <p:cNvSpPr>
              <a:spLocks noChangeArrowheads="1"/>
            </p:cNvSpPr>
            <p:nvPr/>
          </p:nvSpPr>
          <p:spPr bwMode="auto">
            <a:xfrm>
              <a:off x="3094038" y="1055688"/>
              <a:ext cx="1699904" cy="1192573"/>
            </a:xfrm>
            <a:prstGeom prst="cloudCallout">
              <a:avLst>
                <a:gd name="adj1" fmla="val 148"/>
                <a:gd name="adj2" fmla="val 42523"/>
              </a:avLst>
            </a:pr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Quality Assurance JPT</a:t>
              </a:r>
            </a:p>
          </p:txBody>
        </p:sp>
        <p:sp>
          <p:nvSpPr>
            <p:cNvPr id="5137" name="AutoShape 22"/>
            <p:cNvSpPr>
              <a:spLocks noChangeArrowheads="1"/>
            </p:cNvSpPr>
            <p:nvPr/>
          </p:nvSpPr>
          <p:spPr bwMode="auto">
            <a:xfrm>
              <a:off x="4832349" y="1038225"/>
              <a:ext cx="2092233" cy="844740"/>
            </a:xfrm>
            <a:prstGeom prst="cloudCallout">
              <a:avLst>
                <a:gd name="adj1" fmla="val -28120"/>
                <a:gd name="adj2" fmla="val 30602"/>
              </a:avLst>
            </a:pr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IHL requirements</a:t>
              </a:r>
            </a:p>
          </p:txBody>
        </p:sp>
        <p:sp>
          <p:nvSpPr>
            <p:cNvPr id="5138" name="AutoShape 23"/>
            <p:cNvSpPr>
              <a:spLocks noChangeArrowheads="1"/>
            </p:cNvSpPr>
            <p:nvPr/>
          </p:nvSpPr>
          <p:spPr bwMode="auto">
            <a:xfrm>
              <a:off x="6829425" y="1243013"/>
              <a:ext cx="1693138" cy="496906"/>
            </a:xfrm>
            <a:prstGeom prst="cloudCallout">
              <a:avLst>
                <a:gd name="adj1" fmla="val -29644"/>
                <a:gd name="adj2" fmla="val 21259"/>
              </a:avLst>
            </a:pr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Industries</a:t>
              </a:r>
            </a:p>
          </p:txBody>
        </p:sp>
        <p:sp>
          <p:nvSpPr>
            <p:cNvPr id="5139" name="AutoShape 24"/>
            <p:cNvSpPr>
              <a:spLocks noChangeArrowheads="1"/>
            </p:cNvSpPr>
            <p:nvPr/>
          </p:nvSpPr>
          <p:spPr bwMode="auto">
            <a:xfrm>
              <a:off x="7545388" y="1751013"/>
              <a:ext cx="1598612" cy="844740"/>
            </a:xfrm>
            <a:prstGeom prst="cloudCallout">
              <a:avLst>
                <a:gd name="adj1" fmla="val 14449"/>
                <a:gd name="adj2" fmla="val -11255"/>
              </a:avLst>
            </a:prstGeom>
            <a:solidFill>
              <a:srgbClr val="00CC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students…</a:t>
              </a:r>
            </a:p>
          </p:txBody>
        </p:sp>
        <p:sp>
          <p:nvSpPr>
            <p:cNvPr id="5140" name="Text Box 25"/>
            <p:cNvSpPr txBox="1">
              <a:spLocks noChangeArrowheads="1"/>
            </p:cNvSpPr>
            <p:nvPr/>
          </p:nvSpPr>
          <p:spPr bwMode="auto">
            <a:xfrm>
              <a:off x="8361363" y="2198688"/>
              <a:ext cx="665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 Narrow" pitchFamily="34" charset="0"/>
                </a:rPr>
                <a:t>….. etc</a:t>
              </a:r>
            </a:p>
          </p:txBody>
        </p:sp>
        <p:sp>
          <p:nvSpPr>
            <p:cNvPr id="5141" name="Text Box 26"/>
            <p:cNvSpPr txBox="1">
              <a:spLocks noChangeArrowheads="1"/>
            </p:cNvSpPr>
            <p:nvPr/>
          </p:nvSpPr>
          <p:spPr bwMode="auto">
            <a:xfrm>
              <a:off x="2312618" y="2833688"/>
              <a:ext cx="883343" cy="32643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PEO-2</a:t>
              </a:r>
            </a:p>
          </p:txBody>
        </p:sp>
        <p:sp>
          <p:nvSpPr>
            <p:cNvPr id="5142" name="Text Box 27"/>
            <p:cNvSpPr txBox="1">
              <a:spLocks noChangeArrowheads="1"/>
            </p:cNvSpPr>
            <p:nvPr/>
          </p:nvSpPr>
          <p:spPr bwMode="auto">
            <a:xfrm>
              <a:off x="3298332" y="2846388"/>
              <a:ext cx="874173" cy="32643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PEO-3</a:t>
              </a:r>
            </a:p>
          </p:txBody>
        </p:sp>
        <p:sp>
          <p:nvSpPr>
            <p:cNvPr id="5143" name="Text Box 28"/>
            <p:cNvSpPr txBox="1">
              <a:spLocks noChangeArrowheads="1"/>
            </p:cNvSpPr>
            <p:nvPr/>
          </p:nvSpPr>
          <p:spPr bwMode="auto">
            <a:xfrm>
              <a:off x="4350058" y="2843213"/>
              <a:ext cx="887228" cy="32643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PEO-4</a:t>
              </a:r>
            </a:p>
          </p:txBody>
        </p:sp>
        <p:sp>
          <p:nvSpPr>
            <p:cNvPr id="5144" name="Text Box 29"/>
            <p:cNvSpPr txBox="1">
              <a:spLocks noChangeArrowheads="1"/>
            </p:cNvSpPr>
            <p:nvPr/>
          </p:nvSpPr>
          <p:spPr bwMode="auto">
            <a:xfrm>
              <a:off x="5490054" y="2841625"/>
              <a:ext cx="901869" cy="32643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PEO-5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142938" y="3850130"/>
              <a:ext cx="880376" cy="3435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PLO-1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123189" y="3823188"/>
              <a:ext cx="880376" cy="3435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PLO-2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2988768" y="3834974"/>
              <a:ext cx="880376" cy="3435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PLO-3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3893187" y="3831607"/>
              <a:ext cx="880376" cy="3435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PLO-4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4766165" y="3829923"/>
              <a:ext cx="880376" cy="3435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" charset="0"/>
                  <a:cs typeface="Arial" charset="0"/>
                </a:rPr>
                <a:t>PLO-5</a:t>
              </a:r>
            </a:p>
          </p:txBody>
        </p:sp>
        <p:sp>
          <p:nvSpPr>
            <p:cNvPr id="5150" name="Text Box 36"/>
            <p:cNvSpPr txBox="1">
              <a:spLocks noChangeArrowheads="1"/>
            </p:cNvSpPr>
            <p:nvPr/>
          </p:nvSpPr>
          <p:spPr bwMode="auto">
            <a:xfrm>
              <a:off x="5726759" y="3844925"/>
              <a:ext cx="66516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 Narrow" pitchFamily="34" charset="0"/>
                </a:rPr>
                <a:t>….. etc</a:t>
              </a:r>
            </a:p>
          </p:txBody>
        </p:sp>
        <p:sp>
          <p:nvSpPr>
            <p:cNvPr id="5151" name="Text Box 37"/>
            <p:cNvSpPr txBox="1">
              <a:spLocks noChangeArrowheads="1"/>
            </p:cNvSpPr>
            <p:nvPr/>
          </p:nvSpPr>
          <p:spPr bwMode="auto">
            <a:xfrm>
              <a:off x="-215351" y="3894586"/>
              <a:ext cx="1280671" cy="78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P</a:t>
              </a:r>
              <a:r>
                <a:rPr lang="en-US" altLang="en-US" sz="1200" b="1">
                  <a:latin typeface="Arial Narrow" pitchFamily="34" charset="0"/>
                </a:rPr>
                <a:t>rogramme </a:t>
              </a:r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L</a:t>
              </a:r>
              <a:r>
                <a:rPr lang="en-US" altLang="en-US" sz="1200" b="1">
                  <a:latin typeface="Arial Narrow" pitchFamily="34" charset="0"/>
                </a:rPr>
                <a:t>earning </a:t>
              </a:r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O</a:t>
              </a:r>
              <a:r>
                <a:rPr lang="en-US" altLang="en-US" sz="1200" b="1">
                  <a:latin typeface="Arial Narrow" pitchFamily="34" charset="0"/>
                </a:rPr>
                <a:t>utcomes</a:t>
              </a:r>
            </a:p>
          </p:txBody>
        </p:sp>
        <p:sp>
          <p:nvSpPr>
            <p:cNvPr id="5152" name="Line 38"/>
            <p:cNvSpPr>
              <a:spLocks noChangeShapeType="1"/>
            </p:cNvSpPr>
            <p:nvPr/>
          </p:nvSpPr>
          <p:spPr bwMode="auto">
            <a:xfrm>
              <a:off x="0" y="4629150"/>
              <a:ext cx="89916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1159584" y="4926129"/>
              <a:ext cx="971003" cy="3266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 Narrow" pitchFamily="34" charset="0"/>
                  <a:cs typeface="Arial" charset="0"/>
                </a:rPr>
                <a:t>CLO-1</a:t>
              </a:r>
            </a:p>
          </p:txBody>
        </p:sp>
        <p:sp>
          <p:nvSpPr>
            <p:cNvPr id="5154" name="Text Box 48"/>
            <p:cNvSpPr txBox="1">
              <a:spLocks noChangeArrowheads="1"/>
            </p:cNvSpPr>
            <p:nvPr/>
          </p:nvSpPr>
          <p:spPr bwMode="auto">
            <a:xfrm>
              <a:off x="-218065" y="4937573"/>
              <a:ext cx="1105831" cy="816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FF0000"/>
                  </a:solidFill>
                  <a:latin typeface="Arial Narrow" pitchFamily="34" charset="0"/>
                </a:rPr>
                <a:t>C</a:t>
              </a:r>
              <a:r>
                <a:rPr lang="en-US" altLang="en-US" sz="1400" b="1">
                  <a:latin typeface="Arial Narrow" pitchFamily="34" charset="0"/>
                </a:rPr>
                <a:t>ourse</a:t>
              </a:r>
            </a:p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L</a:t>
              </a:r>
              <a:r>
                <a:rPr lang="en-US" altLang="en-US" sz="1200" b="1">
                  <a:latin typeface="Arial Narrow" pitchFamily="34" charset="0"/>
                </a:rPr>
                <a:t>earning  </a:t>
              </a:r>
              <a:r>
                <a:rPr lang="en-US" altLang="en-US" sz="1400" b="1">
                  <a:solidFill>
                    <a:srgbClr val="FF0000"/>
                  </a:solidFill>
                  <a:latin typeface="Arial Narrow" pitchFamily="34" charset="0"/>
                </a:rPr>
                <a:t>O</a:t>
              </a:r>
              <a:r>
                <a:rPr lang="en-US" altLang="en-US" sz="1200" b="1">
                  <a:latin typeface="Arial Narrow" pitchFamily="34" charset="0"/>
                </a:rPr>
                <a:t>utcomes</a:t>
              </a:r>
            </a:p>
          </p:txBody>
        </p:sp>
        <p:sp>
          <p:nvSpPr>
            <p:cNvPr id="5155" name="Line 50"/>
            <p:cNvSpPr>
              <a:spLocks noChangeShapeType="1"/>
            </p:cNvSpPr>
            <p:nvPr/>
          </p:nvSpPr>
          <p:spPr bwMode="auto">
            <a:xfrm flipH="1" flipV="1">
              <a:off x="1470289" y="3137622"/>
              <a:ext cx="55299" cy="680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52"/>
            <p:cNvSpPr>
              <a:spLocks noChangeShapeType="1"/>
            </p:cNvSpPr>
            <p:nvPr/>
          </p:nvSpPr>
          <p:spPr bwMode="auto">
            <a:xfrm flipV="1">
              <a:off x="2446833" y="3132572"/>
              <a:ext cx="288513" cy="651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53"/>
            <p:cNvSpPr>
              <a:spLocks noChangeShapeType="1"/>
            </p:cNvSpPr>
            <p:nvPr/>
          </p:nvSpPr>
          <p:spPr bwMode="auto">
            <a:xfrm flipH="1" flipV="1">
              <a:off x="1570142" y="3132572"/>
              <a:ext cx="1735033" cy="685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54"/>
            <p:cNvSpPr>
              <a:spLocks noChangeShapeType="1"/>
            </p:cNvSpPr>
            <p:nvPr/>
          </p:nvSpPr>
          <p:spPr bwMode="auto">
            <a:xfrm flipH="1" flipV="1">
              <a:off x="2901803" y="3132572"/>
              <a:ext cx="1200296" cy="709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55"/>
            <p:cNvSpPr>
              <a:spLocks noChangeShapeType="1"/>
            </p:cNvSpPr>
            <p:nvPr/>
          </p:nvSpPr>
          <p:spPr bwMode="auto">
            <a:xfrm flipH="1" flipV="1">
              <a:off x="3900548" y="3132572"/>
              <a:ext cx="1298363" cy="651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57"/>
            <p:cNvSpPr>
              <a:spLocks noChangeShapeType="1"/>
            </p:cNvSpPr>
            <p:nvPr/>
          </p:nvSpPr>
          <p:spPr bwMode="auto">
            <a:xfrm flipH="1" flipV="1">
              <a:off x="1509204" y="4151744"/>
              <a:ext cx="138638" cy="763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58"/>
            <p:cNvSpPr>
              <a:spLocks noChangeShapeType="1"/>
            </p:cNvSpPr>
            <p:nvPr/>
          </p:nvSpPr>
          <p:spPr bwMode="auto">
            <a:xfrm flipV="1">
              <a:off x="2713163" y="4107437"/>
              <a:ext cx="0" cy="808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59"/>
            <p:cNvSpPr>
              <a:spLocks noChangeShapeType="1"/>
            </p:cNvSpPr>
            <p:nvPr/>
          </p:nvSpPr>
          <p:spPr bwMode="auto">
            <a:xfrm flipV="1">
              <a:off x="2890716" y="4100513"/>
              <a:ext cx="449384" cy="815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60"/>
            <p:cNvSpPr>
              <a:spLocks noChangeShapeType="1"/>
            </p:cNvSpPr>
            <p:nvPr/>
          </p:nvSpPr>
          <p:spPr bwMode="auto">
            <a:xfrm flipH="1" flipV="1">
              <a:off x="5415378" y="4151744"/>
              <a:ext cx="493745" cy="844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61"/>
            <p:cNvSpPr>
              <a:spLocks noChangeShapeType="1"/>
            </p:cNvSpPr>
            <p:nvPr/>
          </p:nvSpPr>
          <p:spPr bwMode="auto">
            <a:xfrm flipV="1">
              <a:off x="5021357" y="4125912"/>
              <a:ext cx="6256" cy="789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62"/>
            <p:cNvSpPr>
              <a:spLocks noChangeShapeType="1"/>
            </p:cNvSpPr>
            <p:nvPr/>
          </p:nvSpPr>
          <p:spPr bwMode="auto">
            <a:xfrm flipH="1" flipV="1">
              <a:off x="3317948" y="4193318"/>
              <a:ext cx="638090" cy="722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63"/>
            <p:cNvSpPr>
              <a:spLocks noChangeShapeType="1"/>
            </p:cNvSpPr>
            <p:nvPr/>
          </p:nvSpPr>
          <p:spPr bwMode="auto">
            <a:xfrm flipV="1">
              <a:off x="1825396" y="4157662"/>
              <a:ext cx="468541" cy="7579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65"/>
            <p:cNvSpPr>
              <a:spLocks noChangeShapeType="1"/>
            </p:cNvSpPr>
            <p:nvPr/>
          </p:nvSpPr>
          <p:spPr bwMode="auto">
            <a:xfrm flipH="1" flipV="1">
              <a:off x="1736724" y="4181475"/>
              <a:ext cx="887661" cy="734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66"/>
            <p:cNvSpPr>
              <a:spLocks noChangeShapeType="1"/>
            </p:cNvSpPr>
            <p:nvPr/>
          </p:nvSpPr>
          <p:spPr bwMode="auto">
            <a:xfrm flipH="1" flipV="1">
              <a:off x="2535610" y="4188257"/>
              <a:ext cx="1154097" cy="7273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Box 68"/>
            <p:cNvSpPr txBox="1">
              <a:spLocks noChangeArrowheads="1"/>
            </p:cNvSpPr>
            <p:nvPr/>
          </p:nvSpPr>
          <p:spPr bwMode="auto">
            <a:xfrm>
              <a:off x="3373470" y="4926129"/>
              <a:ext cx="909968" cy="3266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 Narrow" pitchFamily="34" charset="0"/>
                  <a:cs typeface="Arial" charset="0"/>
                </a:rPr>
                <a:t>CLO-3</a:t>
              </a:r>
            </a:p>
          </p:txBody>
        </p:sp>
        <p:sp>
          <p:nvSpPr>
            <p:cNvPr id="69" name="Text Box 69"/>
            <p:cNvSpPr txBox="1">
              <a:spLocks noChangeArrowheads="1"/>
            </p:cNvSpPr>
            <p:nvPr/>
          </p:nvSpPr>
          <p:spPr bwMode="auto">
            <a:xfrm>
              <a:off x="4455444" y="4916025"/>
              <a:ext cx="871129" cy="3266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 Narrow" pitchFamily="34" charset="0"/>
                  <a:cs typeface="Arial" charset="0"/>
                </a:rPr>
                <a:t>CLO-4</a:t>
              </a:r>
            </a:p>
          </p:txBody>
        </p:sp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5505976" y="4926129"/>
              <a:ext cx="885925" cy="3266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 Narrow" pitchFamily="34" charset="0"/>
                  <a:cs typeface="Arial" charset="0"/>
                </a:rPr>
                <a:t>CLO-5</a:t>
              </a:r>
            </a:p>
          </p:txBody>
        </p:sp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2280398" y="4926129"/>
              <a:ext cx="915517" cy="3266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Arial Narrow" pitchFamily="34" charset="0"/>
                  <a:cs typeface="Arial" charset="0"/>
                </a:rPr>
                <a:t>CLO-2</a:t>
              </a:r>
            </a:p>
          </p:txBody>
        </p:sp>
      </p:grp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458200" cy="549275"/>
          </a:xfrm>
          <a:solidFill>
            <a:srgbClr val="FFC000"/>
          </a:solidFill>
        </p:spPr>
        <p:txBody>
          <a:bodyPr/>
          <a:lstStyle/>
          <a:p>
            <a:r>
              <a:rPr lang="en-US" altLang="en-US" sz="3200" smtClean="0"/>
              <a:t>CONSTRUCTIVE ALIGNMENT</a:t>
            </a:r>
          </a:p>
        </p:txBody>
      </p:sp>
      <p:sp>
        <p:nvSpPr>
          <p:cNvPr id="5124" name="Line 55"/>
          <p:cNvSpPr>
            <a:spLocks noChangeShapeType="1"/>
          </p:cNvSpPr>
          <p:nvPr/>
        </p:nvSpPr>
        <p:spPr bwMode="auto">
          <a:xfrm flipH="1" flipV="1">
            <a:off x="4143375" y="3500438"/>
            <a:ext cx="1900238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5"/>
          <p:cNvSpPr>
            <a:spLocks noChangeShapeType="1"/>
          </p:cNvSpPr>
          <p:nvPr/>
        </p:nvSpPr>
        <p:spPr bwMode="auto">
          <a:xfrm flipH="1" flipV="1">
            <a:off x="6000750" y="3500438"/>
            <a:ext cx="11144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55"/>
          <p:cNvSpPr>
            <a:spLocks noChangeShapeType="1"/>
          </p:cNvSpPr>
          <p:nvPr/>
        </p:nvSpPr>
        <p:spPr bwMode="auto">
          <a:xfrm flipH="1" flipV="1">
            <a:off x="5286375" y="3500438"/>
            <a:ext cx="11144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823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84909"/>
            <a:ext cx="2286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6553200" y="6324600"/>
            <a:ext cx="762000" cy="2286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" y="152401"/>
            <a:ext cx="857543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533400"/>
            <a:ext cx="157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(COPPA)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463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5334000" y="4804694"/>
            <a:ext cx="838200" cy="56489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Bent-Up Arrow 7"/>
          <p:cNvSpPr/>
          <p:nvPr/>
        </p:nvSpPr>
        <p:spPr bwMode="auto">
          <a:xfrm rot="5400000">
            <a:off x="306117" y="4237053"/>
            <a:ext cx="1711991" cy="1162685"/>
          </a:xfrm>
          <a:prstGeom prst="bent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725"/>
            <a:ext cx="50673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269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502" y="2967335"/>
            <a:ext cx="5489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 Design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6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19564</TotalTime>
  <Words>1444</Words>
  <Application>Microsoft Office PowerPoint</Application>
  <PresentationFormat>On-screen Show (4:3)</PresentationFormat>
  <Paragraphs>549</Paragraphs>
  <Slides>50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Worksheet</vt:lpstr>
      <vt:lpstr>PowerPoint Presentation</vt:lpstr>
      <vt:lpstr>PowerPoint Presentation</vt:lpstr>
      <vt:lpstr>Issues and Challenges</vt:lpstr>
      <vt:lpstr>PowerPoint Presentation</vt:lpstr>
      <vt:lpstr>PowerPoint Presentation</vt:lpstr>
      <vt:lpstr>CONSTRUCTIVE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List</vt:lpstr>
      <vt:lpstr>PowerPoint Presentation</vt:lpstr>
      <vt:lpstr>Mapping CLO to teaching methods and to assessment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List</vt:lpstr>
      <vt:lpstr>PowerPoint Presentation</vt:lpstr>
      <vt:lpstr>PowerPoint Presentation</vt:lpstr>
      <vt:lpstr>iCGPA MQF 1 &amp; 2 – Knowledge &amp; Practical Skills</vt:lpstr>
      <vt:lpstr>iCGPA MQF - Rubrics</vt:lpstr>
      <vt:lpstr>iCGPA MQF - Rubrics</vt:lpstr>
      <vt:lpstr>iCGPA MQF - Rubrics</vt:lpstr>
      <vt:lpstr>iCGPA MQF – Example Rubrics Verbal Communication</vt:lpstr>
      <vt:lpstr>AACSB Rubric</vt:lpstr>
      <vt:lpstr>AACSB Rubric</vt:lpstr>
      <vt:lpstr>PowerPoint Presentation</vt:lpstr>
      <vt:lpstr>BKAR1013 : MAPPING CLOs - PLOs </vt:lpstr>
      <vt:lpstr>COURSE ASSESSMENT PLAN</vt:lpstr>
      <vt:lpstr>PLO – CLO - ASSESSMENT MAPPING PLAN</vt:lpstr>
      <vt:lpstr>ASSESSMENT TYPE - PLOS</vt:lpstr>
      <vt:lpstr>PLO - ASSESSMENT</vt:lpstr>
      <vt:lpstr>ASSESSMENT – MQF </vt:lpstr>
      <vt:lpstr>MQF – ASSESSMENT METHOD</vt:lpstr>
      <vt:lpstr>RADAR WEB OUTPUT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Pusat Komputer</dc:creator>
  <cp:lastModifiedBy>DrShah</cp:lastModifiedBy>
  <cp:revision>995</cp:revision>
  <cp:lastPrinted>2015-03-18T05:25:01Z</cp:lastPrinted>
  <dcterms:created xsi:type="dcterms:W3CDTF">2005-10-20T02:27:25Z</dcterms:created>
  <dcterms:modified xsi:type="dcterms:W3CDTF">2017-03-28T05:38:33Z</dcterms:modified>
</cp:coreProperties>
</file>